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116" d="100"/>
          <a:sy n="116" d="100"/>
        </p:scale>
        <p:origin x="1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S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SG"/>
          </a:p>
        </p:txBody>
      </p:sp>
      <p:sp>
        <p:nvSpPr>
          <p:cNvPr id="4" name="Date Placeholder 3"/>
          <p:cNvSpPr>
            <a:spLocks noGrp="1"/>
          </p:cNvSpPr>
          <p:nvPr>
            <p:ph type="dt" sz="half" idx="10"/>
          </p:nvPr>
        </p:nvSpPr>
        <p:spPr/>
        <p:txBody>
          <a:bodyPr/>
          <a:lstStyle/>
          <a:p>
            <a:fld id="{516FF680-3A85-4EA8-AF7E-634E6DBC1216}" type="datetimeFigureOut">
              <a:rPr lang="en-SG" smtClean="0"/>
              <a:t>28/06/2017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5294270-7346-4D4A-9021-A6E062D122CE}" type="slidenum">
              <a:rPr lang="en-SG" smtClean="0"/>
              <a:t>‹#›</a:t>
            </a:fld>
            <a:endParaRPr lang="en-SG"/>
          </a:p>
        </p:txBody>
      </p:sp>
    </p:spTree>
    <p:extLst>
      <p:ext uri="{BB962C8B-B14F-4D97-AF65-F5344CB8AC3E}">
        <p14:creationId xmlns:p14="http://schemas.microsoft.com/office/powerpoint/2010/main" val="916028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516FF680-3A85-4EA8-AF7E-634E6DBC1216}" type="datetimeFigureOut">
              <a:rPr lang="en-SG" smtClean="0"/>
              <a:t>28/06/2017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5294270-7346-4D4A-9021-A6E062D122CE}" type="slidenum">
              <a:rPr lang="en-SG" smtClean="0"/>
              <a:t>‹#›</a:t>
            </a:fld>
            <a:endParaRPr lang="en-SG"/>
          </a:p>
        </p:txBody>
      </p:sp>
    </p:spTree>
    <p:extLst>
      <p:ext uri="{BB962C8B-B14F-4D97-AF65-F5344CB8AC3E}">
        <p14:creationId xmlns:p14="http://schemas.microsoft.com/office/powerpoint/2010/main" val="2018749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S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516FF680-3A85-4EA8-AF7E-634E6DBC1216}" type="datetimeFigureOut">
              <a:rPr lang="en-SG" smtClean="0"/>
              <a:t>28/06/2017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5294270-7346-4D4A-9021-A6E062D122CE}" type="slidenum">
              <a:rPr lang="en-SG" smtClean="0"/>
              <a:t>‹#›</a:t>
            </a:fld>
            <a:endParaRPr lang="en-SG"/>
          </a:p>
        </p:txBody>
      </p:sp>
    </p:spTree>
    <p:extLst>
      <p:ext uri="{BB962C8B-B14F-4D97-AF65-F5344CB8AC3E}">
        <p14:creationId xmlns:p14="http://schemas.microsoft.com/office/powerpoint/2010/main" val="893158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10"/>
          </p:nvPr>
        </p:nvSpPr>
        <p:spPr/>
        <p:txBody>
          <a:bodyPr/>
          <a:lstStyle/>
          <a:p>
            <a:fld id="{516FF680-3A85-4EA8-AF7E-634E6DBC1216}" type="datetimeFigureOut">
              <a:rPr lang="en-SG" smtClean="0"/>
              <a:t>28/06/2017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5294270-7346-4D4A-9021-A6E062D122CE}" type="slidenum">
              <a:rPr lang="en-SG" smtClean="0"/>
              <a:t>‹#›</a:t>
            </a:fld>
            <a:endParaRPr lang="en-SG"/>
          </a:p>
        </p:txBody>
      </p:sp>
    </p:spTree>
    <p:extLst>
      <p:ext uri="{BB962C8B-B14F-4D97-AF65-F5344CB8AC3E}">
        <p14:creationId xmlns:p14="http://schemas.microsoft.com/office/powerpoint/2010/main" val="4038128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S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6FF680-3A85-4EA8-AF7E-634E6DBC1216}" type="datetimeFigureOut">
              <a:rPr lang="en-SG" smtClean="0"/>
              <a:t>28/06/2017</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5294270-7346-4D4A-9021-A6E062D122CE}" type="slidenum">
              <a:rPr lang="en-SG" smtClean="0"/>
              <a:t>‹#›</a:t>
            </a:fld>
            <a:endParaRPr lang="en-SG"/>
          </a:p>
        </p:txBody>
      </p:sp>
    </p:spTree>
    <p:extLst>
      <p:ext uri="{BB962C8B-B14F-4D97-AF65-F5344CB8AC3E}">
        <p14:creationId xmlns:p14="http://schemas.microsoft.com/office/powerpoint/2010/main" val="334236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Date Placeholder 4"/>
          <p:cNvSpPr>
            <a:spLocks noGrp="1"/>
          </p:cNvSpPr>
          <p:nvPr>
            <p:ph type="dt" sz="half" idx="10"/>
          </p:nvPr>
        </p:nvSpPr>
        <p:spPr/>
        <p:txBody>
          <a:bodyPr/>
          <a:lstStyle/>
          <a:p>
            <a:fld id="{516FF680-3A85-4EA8-AF7E-634E6DBC1216}" type="datetimeFigureOut">
              <a:rPr lang="en-SG" smtClean="0"/>
              <a:t>28/06/2017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5294270-7346-4D4A-9021-A6E062D122CE}" type="slidenum">
              <a:rPr lang="en-SG" smtClean="0"/>
              <a:t>‹#›</a:t>
            </a:fld>
            <a:endParaRPr lang="en-SG"/>
          </a:p>
        </p:txBody>
      </p:sp>
    </p:spTree>
    <p:extLst>
      <p:ext uri="{BB962C8B-B14F-4D97-AF65-F5344CB8AC3E}">
        <p14:creationId xmlns:p14="http://schemas.microsoft.com/office/powerpoint/2010/main" val="1055758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S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7" name="Date Placeholder 6"/>
          <p:cNvSpPr>
            <a:spLocks noGrp="1"/>
          </p:cNvSpPr>
          <p:nvPr>
            <p:ph type="dt" sz="half" idx="10"/>
          </p:nvPr>
        </p:nvSpPr>
        <p:spPr/>
        <p:txBody>
          <a:bodyPr/>
          <a:lstStyle/>
          <a:p>
            <a:fld id="{516FF680-3A85-4EA8-AF7E-634E6DBC1216}" type="datetimeFigureOut">
              <a:rPr lang="en-SG" smtClean="0"/>
              <a:t>28/06/2017</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A5294270-7346-4D4A-9021-A6E062D122CE}" type="slidenum">
              <a:rPr lang="en-SG" smtClean="0"/>
              <a:t>‹#›</a:t>
            </a:fld>
            <a:endParaRPr lang="en-SG"/>
          </a:p>
        </p:txBody>
      </p:sp>
    </p:spTree>
    <p:extLst>
      <p:ext uri="{BB962C8B-B14F-4D97-AF65-F5344CB8AC3E}">
        <p14:creationId xmlns:p14="http://schemas.microsoft.com/office/powerpoint/2010/main" val="1651612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SG"/>
          </a:p>
        </p:txBody>
      </p:sp>
      <p:sp>
        <p:nvSpPr>
          <p:cNvPr id="3" name="Date Placeholder 2"/>
          <p:cNvSpPr>
            <a:spLocks noGrp="1"/>
          </p:cNvSpPr>
          <p:nvPr>
            <p:ph type="dt" sz="half" idx="10"/>
          </p:nvPr>
        </p:nvSpPr>
        <p:spPr/>
        <p:txBody>
          <a:bodyPr/>
          <a:lstStyle/>
          <a:p>
            <a:fld id="{516FF680-3A85-4EA8-AF7E-634E6DBC1216}" type="datetimeFigureOut">
              <a:rPr lang="en-SG" smtClean="0"/>
              <a:t>28/06/2017</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A5294270-7346-4D4A-9021-A6E062D122CE}" type="slidenum">
              <a:rPr lang="en-SG" smtClean="0"/>
              <a:t>‹#›</a:t>
            </a:fld>
            <a:endParaRPr lang="en-SG"/>
          </a:p>
        </p:txBody>
      </p:sp>
    </p:spTree>
    <p:extLst>
      <p:ext uri="{BB962C8B-B14F-4D97-AF65-F5344CB8AC3E}">
        <p14:creationId xmlns:p14="http://schemas.microsoft.com/office/powerpoint/2010/main" val="609752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6FF680-3A85-4EA8-AF7E-634E6DBC1216}" type="datetimeFigureOut">
              <a:rPr lang="en-SG" smtClean="0"/>
              <a:t>28/06/2017</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A5294270-7346-4D4A-9021-A6E062D122CE}" type="slidenum">
              <a:rPr lang="en-SG" smtClean="0"/>
              <a:t>‹#›</a:t>
            </a:fld>
            <a:endParaRPr lang="en-SG"/>
          </a:p>
        </p:txBody>
      </p:sp>
    </p:spTree>
    <p:extLst>
      <p:ext uri="{BB962C8B-B14F-4D97-AF65-F5344CB8AC3E}">
        <p14:creationId xmlns:p14="http://schemas.microsoft.com/office/powerpoint/2010/main" val="304558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FF680-3A85-4EA8-AF7E-634E6DBC1216}" type="datetimeFigureOut">
              <a:rPr lang="en-SG" smtClean="0"/>
              <a:t>28/06/2017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5294270-7346-4D4A-9021-A6E062D122CE}" type="slidenum">
              <a:rPr lang="en-SG" smtClean="0"/>
              <a:t>‹#›</a:t>
            </a:fld>
            <a:endParaRPr lang="en-SG"/>
          </a:p>
        </p:txBody>
      </p:sp>
    </p:spTree>
    <p:extLst>
      <p:ext uri="{BB962C8B-B14F-4D97-AF65-F5344CB8AC3E}">
        <p14:creationId xmlns:p14="http://schemas.microsoft.com/office/powerpoint/2010/main" val="363754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S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6FF680-3A85-4EA8-AF7E-634E6DBC1216}" type="datetimeFigureOut">
              <a:rPr lang="en-SG" smtClean="0"/>
              <a:t>28/06/2017</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5294270-7346-4D4A-9021-A6E062D122CE}" type="slidenum">
              <a:rPr lang="en-SG" smtClean="0"/>
              <a:t>‹#›</a:t>
            </a:fld>
            <a:endParaRPr lang="en-SG"/>
          </a:p>
        </p:txBody>
      </p:sp>
    </p:spTree>
    <p:extLst>
      <p:ext uri="{BB962C8B-B14F-4D97-AF65-F5344CB8AC3E}">
        <p14:creationId xmlns:p14="http://schemas.microsoft.com/office/powerpoint/2010/main" val="83535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S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S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FF680-3A85-4EA8-AF7E-634E6DBC1216}" type="datetimeFigureOut">
              <a:rPr lang="en-SG" smtClean="0"/>
              <a:t>28/06/2017</a:t>
            </a:fld>
            <a:endParaRPr lang="en-SG"/>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294270-7346-4D4A-9021-A6E062D122CE}" type="slidenum">
              <a:rPr lang="en-SG" smtClean="0"/>
              <a:t>‹#›</a:t>
            </a:fld>
            <a:endParaRPr lang="en-SG"/>
          </a:p>
        </p:txBody>
      </p:sp>
    </p:spTree>
    <p:extLst>
      <p:ext uri="{BB962C8B-B14F-4D97-AF65-F5344CB8AC3E}">
        <p14:creationId xmlns:p14="http://schemas.microsoft.com/office/powerpoint/2010/main" val="2953098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17395" t="13611" r="65417" b="66251"/>
          <a:stretch/>
        </p:blipFill>
        <p:spPr>
          <a:xfrm>
            <a:off x="195395" y="137625"/>
            <a:ext cx="2095500" cy="1841500"/>
          </a:xfrm>
          <a:prstGeom prst="rect">
            <a:avLst/>
          </a:prstGeom>
        </p:spPr>
      </p:pic>
      <p:pic>
        <p:nvPicPr>
          <p:cNvPr id="5" name="Picture 4"/>
          <p:cNvPicPr>
            <a:picLocks noChangeAspect="1"/>
          </p:cNvPicPr>
          <p:nvPr/>
        </p:nvPicPr>
        <p:blipFill rotWithShape="1">
          <a:blip r:embed="rId4"/>
          <a:srcRect l="25521" t="18611" r="57396" b="61945"/>
          <a:stretch/>
        </p:blipFill>
        <p:spPr>
          <a:xfrm>
            <a:off x="2558996" y="82872"/>
            <a:ext cx="2157186" cy="1841500"/>
          </a:xfrm>
          <a:prstGeom prst="rect">
            <a:avLst/>
          </a:prstGeom>
        </p:spPr>
      </p:pic>
      <p:pic>
        <p:nvPicPr>
          <p:cNvPr id="9" name="Picture 8"/>
          <p:cNvPicPr>
            <a:picLocks noChangeAspect="1"/>
          </p:cNvPicPr>
          <p:nvPr/>
        </p:nvPicPr>
        <p:blipFill rotWithShape="1">
          <a:blip r:embed="rId5"/>
          <a:srcRect l="58025" t="44495" r="22217" b="35824"/>
          <a:stretch/>
        </p:blipFill>
        <p:spPr>
          <a:xfrm>
            <a:off x="2482620" y="3861764"/>
            <a:ext cx="2408869" cy="1799618"/>
          </a:xfrm>
          <a:prstGeom prst="rect">
            <a:avLst/>
          </a:prstGeom>
        </p:spPr>
      </p:pic>
      <p:sp>
        <p:nvSpPr>
          <p:cNvPr id="11" name="TextBox 10"/>
          <p:cNvSpPr txBox="1"/>
          <p:nvPr/>
        </p:nvSpPr>
        <p:spPr>
          <a:xfrm>
            <a:off x="195395" y="1979125"/>
            <a:ext cx="2095500" cy="1754326"/>
          </a:xfrm>
          <a:prstGeom prst="rect">
            <a:avLst/>
          </a:prstGeom>
          <a:noFill/>
        </p:spPr>
        <p:txBody>
          <a:bodyPr wrap="square" rtlCol="0">
            <a:spAutoFit/>
          </a:bodyPr>
          <a:lstStyle/>
          <a:p>
            <a:r>
              <a:rPr lang="en-US" sz="1200" dirty="0" smtClean="0">
                <a:latin typeface="Bookman Old Style" panose="02050604050505020204" pitchFamily="18" charset="0"/>
                <a:ea typeface="Batang" panose="02030600000101010101" pitchFamily="18" charset="-127"/>
                <a:cs typeface="Arial" panose="020B0604020202020204" pitchFamily="34" charset="0"/>
              </a:rPr>
              <a:t>Step 1: Hold the blind over the spot where you intend to install it. Identify the spots for installation of mounting brackets. Measure and mark the locations where your mounting brackets will be installed.</a:t>
            </a:r>
            <a:endParaRPr lang="en-SG" sz="1200" dirty="0">
              <a:latin typeface="Bookman Old Style" panose="02050604050505020204" pitchFamily="18" charset="0"/>
              <a:ea typeface="Batang" panose="02030600000101010101" pitchFamily="18" charset="-127"/>
              <a:cs typeface="Arial" panose="020B0604020202020204" pitchFamily="34" charset="0"/>
            </a:endParaRPr>
          </a:p>
        </p:txBody>
      </p:sp>
      <p:sp>
        <p:nvSpPr>
          <p:cNvPr id="12" name="TextBox 11"/>
          <p:cNvSpPr txBox="1"/>
          <p:nvPr/>
        </p:nvSpPr>
        <p:spPr>
          <a:xfrm>
            <a:off x="2539260" y="1924371"/>
            <a:ext cx="2264094" cy="1754326"/>
          </a:xfrm>
          <a:prstGeom prst="rect">
            <a:avLst/>
          </a:prstGeom>
          <a:noFill/>
        </p:spPr>
        <p:txBody>
          <a:bodyPr wrap="square" rtlCol="0">
            <a:spAutoFit/>
          </a:bodyPr>
          <a:lstStyle/>
          <a:p>
            <a:r>
              <a:rPr lang="en-US" sz="1200" dirty="0" smtClean="0">
                <a:latin typeface="Bookman Old Style" panose="02050604050505020204" pitchFamily="18" charset="0"/>
              </a:rPr>
              <a:t>Step 2: Secure the mounting brackets onto the ceiling. Ensure that the wavy end of the bracket is facing you. If your L-Bracket has been installed, the mounting brackets should be secured onto the L-bracket.</a:t>
            </a:r>
            <a:endParaRPr lang="en-SG" sz="1200" dirty="0">
              <a:latin typeface="Bookman Old Style" panose="02050604050505020204" pitchFamily="18" charset="0"/>
            </a:endParaRPr>
          </a:p>
        </p:txBody>
      </p:sp>
      <p:sp>
        <p:nvSpPr>
          <p:cNvPr id="13" name="TextBox 12"/>
          <p:cNvSpPr txBox="1"/>
          <p:nvPr/>
        </p:nvSpPr>
        <p:spPr>
          <a:xfrm>
            <a:off x="2394484" y="5682128"/>
            <a:ext cx="2596157" cy="1015663"/>
          </a:xfrm>
          <a:prstGeom prst="rect">
            <a:avLst/>
          </a:prstGeom>
          <a:noFill/>
        </p:spPr>
        <p:txBody>
          <a:bodyPr wrap="square" rtlCol="0">
            <a:spAutoFit/>
          </a:bodyPr>
          <a:lstStyle/>
          <a:p>
            <a:r>
              <a:rPr lang="en-US" sz="1200" dirty="0" smtClean="0">
                <a:latin typeface="Bookman Old Style" panose="02050604050505020204" pitchFamily="18" charset="0"/>
              </a:rPr>
              <a:t>Step 3: Fit the groove at the Headrail of the blind into the mounting bracket. There should be a “click” sound when the Headrail is properly secured.</a:t>
            </a:r>
            <a:endParaRPr lang="en-SG" sz="1200" dirty="0">
              <a:latin typeface="Bookman Old Style" panose="02050604050505020204" pitchFamily="18" charset="0"/>
            </a:endParaRPr>
          </a:p>
        </p:txBody>
      </p:sp>
      <p:pic>
        <p:nvPicPr>
          <p:cNvPr id="14" name="Picture 13"/>
          <p:cNvPicPr>
            <a:picLocks noChangeAspect="1"/>
          </p:cNvPicPr>
          <p:nvPr/>
        </p:nvPicPr>
        <p:blipFill rotWithShape="1">
          <a:blip r:embed="rId6"/>
          <a:srcRect l="23130" t="22982" r="59706" b="57982"/>
          <a:stretch/>
        </p:blipFill>
        <p:spPr>
          <a:xfrm>
            <a:off x="195395" y="3872781"/>
            <a:ext cx="2092809" cy="1740667"/>
          </a:xfrm>
          <a:prstGeom prst="rect">
            <a:avLst/>
          </a:prstGeom>
        </p:spPr>
      </p:pic>
      <p:sp>
        <p:nvSpPr>
          <p:cNvPr id="16" name="TextBox 15"/>
          <p:cNvSpPr txBox="1"/>
          <p:nvPr/>
        </p:nvSpPr>
        <p:spPr>
          <a:xfrm>
            <a:off x="111283" y="5608176"/>
            <a:ext cx="2176921" cy="1015663"/>
          </a:xfrm>
          <a:prstGeom prst="rect">
            <a:avLst/>
          </a:prstGeom>
          <a:noFill/>
        </p:spPr>
        <p:txBody>
          <a:bodyPr wrap="square" rtlCol="0">
            <a:spAutoFit/>
          </a:bodyPr>
          <a:lstStyle/>
          <a:p>
            <a:r>
              <a:rPr lang="en-US" sz="1200" dirty="0" smtClean="0">
                <a:latin typeface="Bookman Old Style" panose="02050604050505020204" pitchFamily="18" charset="0"/>
              </a:rPr>
              <a:t>Step 1b: For Wall Installation, you may need to install a L-bracket onto the wall before proceeding on to Step 2.</a:t>
            </a:r>
            <a:endParaRPr lang="en-SG" sz="1200" dirty="0">
              <a:latin typeface="Bookman Old Style" panose="02050604050505020204" pitchFamily="18" charset="0"/>
            </a:endParaRPr>
          </a:p>
        </p:txBody>
      </p:sp>
      <p:grpSp>
        <p:nvGrpSpPr>
          <p:cNvPr id="19" name="Group 18"/>
          <p:cNvGrpSpPr/>
          <p:nvPr/>
        </p:nvGrpSpPr>
        <p:grpSpPr>
          <a:xfrm>
            <a:off x="279498" y="205144"/>
            <a:ext cx="429658" cy="369332"/>
            <a:chOff x="5912422" y="4189007"/>
            <a:chExt cx="429658" cy="369332"/>
          </a:xfrm>
        </p:grpSpPr>
        <p:sp>
          <p:nvSpPr>
            <p:cNvPr id="17" name="Oval 16"/>
            <p:cNvSpPr/>
            <p:nvPr/>
          </p:nvSpPr>
          <p:spPr>
            <a:xfrm>
              <a:off x="5912422" y="4192604"/>
              <a:ext cx="308472" cy="343701"/>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8" name="TextBox 17"/>
            <p:cNvSpPr txBox="1"/>
            <p:nvPr/>
          </p:nvSpPr>
          <p:spPr>
            <a:xfrm>
              <a:off x="5912422" y="4189007"/>
              <a:ext cx="429658" cy="369332"/>
            </a:xfrm>
            <a:prstGeom prst="rect">
              <a:avLst/>
            </a:prstGeom>
            <a:noFill/>
          </p:spPr>
          <p:txBody>
            <a:bodyPr wrap="square" rtlCol="0">
              <a:spAutoFit/>
            </a:bodyPr>
            <a:lstStyle/>
            <a:p>
              <a:r>
                <a:rPr lang="en-US" dirty="0">
                  <a:latin typeface="Arial Black" panose="020B0A04020102020204" pitchFamily="34" charset="0"/>
                </a:rPr>
                <a:t>1</a:t>
              </a:r>
              <a:endParaRPr lang="en-SG" dirty="0">
                <a:latin typeface="Arial Black" panose="020B0A04020102020204" pitchFamily="34" charset="0"/>
              </a:endParaRPr>
            </a:p>
          </p:txBody>
        </p:sp>
      </p:grpSp>
      <p:grpSp>
        <p:nvGrpSpPr>
          <p:cNvPr id="20" name="Group 19"/>
          <p:cNvGrpSpPr/>
          <p:nvPr/>
        </p:nvGrpSpPr>
        <p:grpSpPr>
          <a:xfrm>
            <a:off x="218905" y="3958966"/>
            <a:ext cx="582022" cy="646331"/>
            <a:chOff x="5879371" y="4189007"/>
            <a:chExt cx="429658" cy="646331"/>
          </a:xfrm>
        </p:grpSpPr>
        <p:sp>
          <p:nvSpPr>
            <p:cNvPr id="21" name="Oval 20"/>
            <p:cNvSpPr/>
            <p:nvPr/>
          </p:nvSpPr>
          <p:spPr>
            <a:xfrm>
              <a:off x="5912422" y="4192604"/>
              <a:ext cx="308472" cy="343701"/>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 name="TextBox 21"/>
            <p:cNvSpPr txBox="1"/>
            <p:nvPr/>
          </p:nvSpPr>
          <p:spPr>
            <a:xfrm>
              <a:off x="5879371" y="4189007"/>
              <a:ext cx="429658" cy="646331"/>
            </a:xfrm>
            <a:prstGeom prst="rect">
              <a:avLst/>
            </a:prstGeom>
            <a:noFill/>
          </p:spPr>
          <p:txBody>
            <a:bodyPr wrap="square" rtlCol="0">
              <a:spAutoFit/>
            </a:bodyPr>
            <a:lstStyle/>
            <a:p>
              <a:r>
                <a:rPr lang="en-US" dirty="0" smtClean="0">
                  <a:latin typeface="Arial Black" panose="020B0A04020102020204" pitchFamily="34" charset="0"/>
                </a:rPr>
                <a:t>1b</a:t>
              </a:r>
              <a:endParaRPr lang="en-SG" dirty="0">
                <a:latin typeface="Arial Black" panose="020B0A04020102020204" pitchFamily="34" charset="0"/>
              </a:endParaRPr>
            </a:p>
          </p:txBody>
        </p:sp>
      </p:grpSp>
      <p:grpSp>
        <p:nvGrpSpPr>
          <p:cNvPr id="23" name="Group 22"/>
          <p:cNvGrpSpPr/>
          <p:nvPr/>
        </p:nvGrpSpPr>
        <p:grpSpPr>
          <a:xfrm>
            <a:off x="2631510" y="167211"/>
            <a:ext cx="429658" cy="369332"/>
            <a:chOff x="5912422" y="4189007"/>
            <a:chExt cx="429658" cy="369332"/>
          </a:xfrm>
        </p:grpSpPr>
        <p:sp>
          <p:nvSpPr>
            <p:cNvPr id="24" name="Oval 23"/>
            <p:cNvSpPr/>
            <p:nvPr/>
          </p:nvSpPr>
          <p:spPr>
            <a:xfrm>
              <a:off x="5912422" y="4192604"/>
              <a:ext cx="308472" cy="343701"/>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 name="TextBox 24"/>
            <p:cNvSpPr txBox="1"/>
            <p:nvPr/>
          </p:nvSpPr>
          <p:spPr>
            <a:xfrm>
              <a:off x="5912422" y="4189007"/>
              <a:ext cx="429658" cy="369332"/>
            </a:xfrm>
            <a:prstGeom prst="rect">
              <a:avLst/>
            </a:prstGeom>
            <a:noFill/>
          </p:spPr>
          <p:txBody>
            <a:bodyPr wrap="square" rtlCol="0">
              <a:spAutoFit/>
            </a:bodyPr>
            <a:lstStyle/>
            <a:p>
              <a:r>
                <a:rPr lang="en-US" dirty="0" smtClean="0">
                  <a:latin typeface="Arial Black" panose="020B0A04020102020204" pitchFamily="34" charset="0"/>
                </a:rPr>
                <a:t>2</a:t>
              </a:r>
              <a:endParaRPr lang="en-SG" dirty="0">
                <a:latin typeface="Arial Black" panose="020B0A04020102020204" pitchFamily="34" charset="0"/>
              </a:endParaRPr>
            </a:p>
          </p:txBody>
        </p:sp>
      </p:grpSp>
      <p:grpSp>
        <p:nvGrpSpPr>
          <p:cNvPr id="26" name="Group 25"/>
          <p:cNvGrpSpPr/>
          <p:nvPr/>
        </p:nvGrpSpPr>
        <p:grpSpPr>
          <a:xfrm>
            <a:off x="2539260" y="3919679"/>
            <a:ext cx="429658" cy="369332"/>
            <a:chOff x="5912422" y="4189007"/>
            <a:chExt cx="429658" cy="369332"/>
          </a:xfrm>
        </p:grpSpPr>
        <p:sp>
          <p:nvSpPr>
            <p:cNvPr id="27" name="Oval 26"/>
            <p:cNvSpPr/>
            <p:nvPr/>
          </p:nvSpPr>
          <p:spPr>
            <a:xfrm>
              <a:off x="5912422" y="4192604"/>
              <a:ext cx="308472" cy="343701"/>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 name="TextBox 27"/>
            <p:cNvSpPr txBox="1"/>
            <p:nvPr/>
          </p:nvSpPr>
          <p:spPr>
            <a:xfrm>
              <a:off x="5912422" y="4189007"/>
              <a:ext cx="429658" cy="369332"/>
            </a:xfrm>
            <a:prstGeom prst="rect">
              <a:avLst/>
            </a:prstGeom>
            <a:noFill/>
          </p:spPr>
          <p:txBody>
            <a:bodyPr wrap="square" rtlCol="0">
              <a:spAutoFit/>
            </a:bodyPr>
            <a:lstStyle/>
            <a:p>
              <a:r>
                <a:rPr lang="en-US" dirty="0">
                  <a:latin typeface="Arial Black" panose="020B0A04020102020204" pitchFamily="34" charset="0"/>
                </a:rPr>
                <a:t>3</a:t>
              </a:r>
              <a:endParaRPr lang="en-SG" dirty="0">
                <a:latin typeface="Arial Black" panose="020B0A04020102020204" pitchFamily="34" charset="0"/>
              </a:endParaRPr>
            </a:p>
          </p:txBody>
        </p:sp>
      </p:grpSp>
      <p:sp>
        <p:nvSpPr>
          <p:cNvPr id="29" name="TextBox 28"/>
          <p:cNvSpPr txBox="1"/>
          <p:nvPr/>
        </p:nvSpPr>
        <p:spPr>
          <a:xfrm>
            <a:off x="6117021" y="893379"/>
            <a:ext cx="1492469" cy="3970318"/>
          </a:xfrm>
          <a:prstGeom prst="rect">
            <a:avLst/>
          </a:prstGeom>
          <a:noFill/>
        </p:spPr>
        <p:txBody>
          <a:bodyPr wrap="square" rtlCol="0">
            <a:spAutoFit/>
          </a:bodyPr>
          <a:lstStyle/>
          <a:p>
            <a:r>
              <a:rPr lang="en-US" dirty="0" smtClean="0"/>
              <a:t>Slide 1: </a:t>
            </a:r>
          </a:p>
          <a:p>
            <a:r>
              <a:rPr lang="en-US" dirty="0" smtClean="0"/>
              <a:t>Roller, </a:t>
            </a:r>
            <a:r>
              <a:rPr lang="en-US" dirty="0" err="1" smtClean="0"/>
              <a:t>DualShade</a:t>
            </a:r>
            <a:r>
              <a:rPr lang="en-US" dirty="0" smtClean="0"/>
              <a:t>, PS Venetian</a:t>
            </a:r>
          </a:p>
          <a:p>
            <a:endParaRPr lang="en-US" dirty="0"/>
          </a:p>
          <a:p>
            <a:r>
              <a:rPr lang="en-US" dirty="0" smtClean="0"/>
              <a:t>Slide 2:</a:t>
            </a:r>
          </a:p>
          <a:p>
            <a:r>
              <a:rPr lang="en-US" dirty="0" smtClean="0"/>
              <a:t>Local Wooden, Fabric Venetian, Shangri La*</a:t>
            </a:r>
          </a:p>
          <a:p>
            <a:endParaRPr lang="en-US" dirty="0"/>
          </a:p>
          <a:p>
            <a:r>
              <a:rPr lang="en-US" dirty="0" smtClean="0"/>
              <a:t>Slide 3: </a:t>
            </a:r>
          </a:p>
          <a:p>
            <a:r>
              <a:rPr lang="en-US" dirty="0" smtClean="0"/>
              <a:t>MSJ Venetian</a:t>
            </a:r>
            <a:endParaRPr lang="en-SG" dirty="0"/>
          </a:p>
        </p:txBody>
      </p:sp>
    </p:spTree>
    <p:extLst>
      <p:ext uri="{BB962C8B-B14F-4D97-AF65-F5344CB8AC3E}">
        <p14:creationId xmlns:p14="http://schemas.microsoft.com/office/powerpoint/2010/main" val="407387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4335" t="51487" r="54686" b="27074"/>
          <a:stretch/>
        </p:blipFill>
        <p:spPr>
          <a:xfrm>
            <a:off x="337638" y="299825"/>
            <a:ext cx="2557704" cy="1960369"/>
          </a:xfrm>
          <a:prstGeom prst="rect">
            <a:avLst/>
          </a:prstGeom>
        </p:spPr>
      </p:pic>
      <p:pic>
        <p:nvPicPr>
          <p:cNvPr id="6" name="Picture 5"/>
          <p:cNvPicPr>
            <a:picLocks noChangeAspect="1"/>
          </p:cNvPicPr>
          <p:nvPr/>
        </p:nvPicPr>
        <p:blipFill rotWithShape="1">
          <a:blip r:embed="rId2"/>
          <a:srcRect l="54339" t="51148" r="26037" b="27074"/>
          <a:stretch/>
        </p:blipFill>
        <p:spPr>
          <a:xfrm>
            <a:off x="2735997" y="386115"/>
            <a:ext cx="2392521" cy="1991365"/>
          </a:xfrm>
          <a:prstGeom prst="rect">
            <a:avLst/>
          </a:prstGeom>
        </p:spPr>
      </p:pic>
      <p:sp>
        <p:nvSpPr>
          <p:cNvPr id="9" name="TextBox 8"/>
          <p:cNvSpPr txBox="1"/>
          <p:nvPr/>
        </p:nvSpPr>
        <p:spPr>
          <a:xfrm>
            <a:off x="597898" y="2291081"/>
            <a:ext cx="4276196" cy="1938992"/>
          </a:xfrm>
          <a:prstGeom prst="rect">
            <a:avLst/>
          </a:prstGeom>
          <a:noFill/>
        </p:spPr>
        <p:txBody>
          <a:bodyPr wrap="square" rtlCol="0">
            <a:spAutoFit/>
          </a:bodyPr>
          <a:lstStyle/>
          <a:p>
            <a:r>
              <a:rPr lang="en-US" sz="1200" dirty="0" smtClean="0">
                <a:latin typeface="Bookman Old Style" panose="02050604050505020204" pitchFamily="18" charset="0"/>
              </a:rPr>
              <a:t>Step 1: Hold the blinds over the spot that you intend to install it at. </a:t>
            </a:r>
            <a:r>
              <a:rPr lang="en-US" sz="1200" dirty="0" smtClean="0">
                <a:latin typeface="Bookman Old Style" panose="02050604050505020204" pitchFamily="18" charset="0"/>
                <a:ea typeface="Batang" panose="02030600000101010101" pitchFamily="18" charset="-127"/>
                <a:cs typeface="Arial" panose="020B0604020202020204" pitchFamily="34" charset="0"/>
              </a:rPr>
              <a:t>Identify the spots for installation of mounting brackets. Measure and mark the locations where your mounting brackets will be installed.</a:t>
            </a:r>
            <a:endParaRPr lang="en-SG" sz="1200" dirty="0" smtClean="0">
              <a:latin typeface="Bookman Old Style" panose="02050604050505020204" pitchFamily="18" charset="0"/>
              <a:ea typeface="Batang" panose="02030600000101010101" pitchFamily="18" charset="-127"/>
              <a:cs typeface="Arial" panose="020B0604020202020204" pitchFamily="34" charset="0"/>
            </a:endParaRPr>
          </a:p>
          <a:p>
            <a:endParaRPr lang="en-US" sz="1200" dirty="0" smtClean="0">
              <a:latin typeface="Bookman Old Style" panose="02050604050505020204" pitchFamily="18" charset="0"/>
            </a:endParaRPr>
          </a:p>
          <a:p>
            <a:r>
              <a:rPr lang="en-US" sz="1200" dirty="0" smtClean="0">
                <a:latin typeface="Bookman Old Style" panose="02050604050505020204" pitchFamily="18" charset="0"/>
              </a:rPr>
              <a:t>Step 2: Secure the mounting brackets onto the ceiling/wall as shown in the diagrams above. Ensure that the positions of the mounting brackets are not placed at the location of the supports, as shown in the diagram below.</a:t>
            </a:r>
            <a:endParaRPr lang="en-SG" sz="1200" dirty="0">
              <a:latin typeface="Bookman Old Style" panose="02050604050505020204" pitchFamily="18" charset="0"/>
            </a:endParaRPr>
          </a:p>
        </p:txBody>
      </p:sp>
      <p:pic>
        <p:nvPicPr>
          <p:cNvPr id="10" name="Picture 9"/>
          <p:cNvPicPr>
            <a:picLocks noChangeAspect="1"/>
          </p:cNvPicPr>
          <p:nvPr/>
        </p:nvPicPr>
        <p:blipFill rotWithShape="1">
          <a:blip r:embed="rId3"/>
          <a:srcRect l="13644" t="43343" r="52832" b="32320"/>
          <a:stretch/>
        </p:blipFill>
        <p:spPr>
          <a:xfrm>
            <a:off x="5861206" y="2937412"/>
            <a:ext cx="4087259" cy="2225407"/>
          </a:xfrm>
          <a:prstGeom prst="rect">
            <a:avLst/>
          </a:prstGeom>
        </p:spPr>
      </p:pic>
      <p:grpSp>
        <p:nvGrpSpPr>
          <p:cNvPr id="14" name="Group 13"/>
          <p:cNvGrpSpPr/>
          <p:nvPr/>
        </p:nvGrpSpPr>
        <p:grpSpPr>
          <a:xfrm>
            <a:off x="597898" y="4196520"/>
            <a:ext cx="3941398" cy="2479702"/>
            <a:chOff x="5015000" y="3739556"/>
            <a:chExt cx="3941398" cy="2479702"/>
          </a:xfrm>
        </p:grpSpPr>
        <p:pic>
          <p:nvPicPr>
            <p:cNvPr id="8" name="Picture 7"/>
            <p:cNvPicPr>
              <a:picLocks noChangeAspect="1"/>
            </p:cNvPicPr>
            <p:nvPr/>
          </p:nvPicPr>
          <p:blipFill rotWithShape="1">
            <a:blip r:embed="rId4"/>
            <a:srcRect l="28983" t="45170" r="37076" b="24707"/>
            <a:stretch/>
          </p:blipFill>
          <p:spPr>
            <a:xfrm>
              <a:off x="5231057" y="3739556"/>
              <a:ext cx="3725341" cy="2479702"/>
            </a:xfrm>
            <a:prstGeom prst="rect">
              <a:avLst/>
            </a:prstGeom>
          </p:spPr>
        </p:pic>
        <p:sp>
          <p:nvSpPr>
            <p:cNvPr id="13" name="TextBox 12"/>
            <p:cNvSpPr txBox="1"/>
            <p:nvPr/>
          </p:nvSpPr>
          <p:spPr>
            <a:xfrm>
              <a:off x="5015000" y="3739556"/>
              <a:ext cx="2078728" cy="646331"/>
            </a:xfrm>
            <a:prstGeom prst="rect">
              <a:avLst/>
            </a:prstGeom>
            <a:solidFill>
              <a:schemeClr val="bg1"/>
            </a:solidFill>
            <a:ln>
              <a:solidFill>
                <a:schemeClr val="tx1"/>
              </a:solidFill>
            </a:ln>
          </p:spPr>
          <p:txBody>
            <a:bodyPr wrap="square" rtlCol="0">
              <a:spAutoFit/>
            </a:bodyPr>
            <a:lstStyle/>
            <a:p>
              <a:r>
                <a:rPr lang="en-US" sz="1200" dirty="0" smtClean="0">
                  <a:latin typeface="Bookman Old Style" panose="02050604050505020204" pitchFamily="18" charset="0"/>
                </a:rPr>
                <a:t>Avoid these spots when placing mounting brackets or valance clips</a:t>
              </a:r>
              <a:endParaRPr lang="en-SG" sz="1200" dirty="0">
                <a:latin typeface="Bookman Old Style" panose="02050604050505020204" pitchFamily="18" charset="0"/>
              </a:endParaRPr>
            </a:p>
          </p:txBody>
        </p:sp>
      </p:grpSp>
      <p:grpSp>
        <p:nvGrpSpPr>
          <p:cNvPr id="16" name="Group 15"/>
          <p:cNvGrpSpPr/>
          <p:nvPr/>
        </p:nvGrpSpPr>
        <p:grpSpPr>
          <a:xfrm>
            <a:off x="6335433" y="590564"/>
            <a:ext cx="1757094" cy="1687622"/>
            <a:chOff x="5293701" y="4283736"/>
            <a:chExt cx="2043629" cy="1962828"/>
          </a:xfrm>
        </p:grpSpPr>
        <p:pic>
          <p:nvPicPr>
            <p:cNvPr id="7" name="Picture 6"/>
            <p:cNvPicPr>
              <a:picLocks noChangeAspect="1"/>
            </p:cNvPicPr>
            <p:nvPr/>
          </p:nvPicPr>
          <p:blipFill rotWithShape="1">
            <a:blip r:embed="rId4"/>
            <a:srcRect l="36741" t="25042" r="47130" b="54491"/>
            <a:stretch/>
          </p:blipFill>
          <p:spPr>
            <a:xfrm>
              <a:off x="5293701" y="4283736"/>
              <a:ext cx="1966415" cy="1871508"/>
            </a:xfrm>
            <a:prstGeom prst="rect">
              <a:avLst/>
            </a:prstGeom>
          </p:spPr>
        </p:pic>
        <p:sp>
          <p:nvSpPr>
            <p:cNvPr id="15" name="Rectangle 14"/>
            <p:cNvSpPr/>
            <p:nvPr/>
          </p:nvSpPr>
          <p:spPr>
            <a:xfrm>
              <a:off x="6995711" y="5871990"/>
              <a:ext cx="341619" cy="374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pic>
        <p:nvPicPr>
          <p:cNvPr id="17" name="Picture 16"/>
          <p:cNvPicPr>
            <a:picLocks noChangeAspect="1"/>
          </p:cNvPicPr>
          <p:nvPr/>
        </p:nvPicPr>
        <p:blipFill rotWithShape="1">
          <a:blip r:embed="rId5"/>
          <a:srcRect l="70210" t="59608" r="9006" b="17259"/>
          <a:stretch/>
        </p:blipFill>
        <p:spPr>
          <a:xfrm>
            <a:off x="8058674" y="386115"/>
            <a:ext cx="2533881" cy="2115240"/>
          </a:xfrm>
          <a:prstGeom prst="rect">
            <a:avLst/>
          </a:prstGeom>
        </p:spPr>
      </p:pic>
      <p:sp>
        <p:nvSpPr>
          <p:cNvPr id="18" name="TextBox 17"/>
          <p:cNvSpPr txBox="1"/>
          <p:nvPr/>
        </p:nvSpPr>
        <p:spPr>
          <a:xfrm>
            <a:off x="5861206" y="2302098"/>
            <a:ext cx="4276196" cy="646331"/>
          </a:xfrm>
          <a:prstGeom prst="rect">
            <a:avLst/>
          </a:prstGeom>
          <a:noFill/>
        </p:spPr>
        <p:txBody>
          <a:bodyPr wrap="square" rtlCol="0">
            <a:spAutoFit/>
          </a:bodyPr>
          <a:lstStyle/>
          <a:p>
            <a:r>
              <a:rPr lang="en-US" sz="1200" dirty="0" smtClean="0">
                <a:latin typeface="Bookman Old Style" panose="02050604050505020204" pitchFamily="18" charset="0"/>
              </a:rPr>
              <a:t>Step 3: Clip the valance clips onto the Headrail as shown in the diagram above. The method of installing the valance is also shown above.</a:t>
            </a:r>
            <a:endParaRPr lang="en-SG" sz="1200" dirty="0">
              <a:latin typeface="Bookman Old Style" panose="02050604050505020204" pitchFamily="18" charset="0"/>
            </a:endParaRPr>
          </a:p>
        </p:txBody>
      </p:sp>
      <p:sp>
        <p:nvSpPr>
          <p:cNvPr id="19" name="TextBox 18"/>
          <p:cNvSpPr txBox="1"/>
          <p:nvPr/>
        </p:nvSpPr>
        <p:spPr>
          <a:xfrm>
            <a:off x="5954429" y="5118144"/>
            <a:ext cx="4276196" cy="1200329"/>
          </a:xfrm>
          <a:prstGeom prst="rect">
            <a:avLst/>
          </a:prstGeom>
          <a:noFill/>
        </p:spPr>
        <p:txBody>
          <a:bodyPr wrap="square" rtlCol="0">
            <a:spAutoFit/>
          </a:bodyPr>
          <a:lstStyle/>
          <a:p>
            <a:r>
              <a:rPr lang="en-US" sz="1200" dirty="0" smtClean="0">
                <a:latin typeface="Bookman Old Style" panose="02050604050505020204" pitchFamily="18" charset="0"/>
              </a:rPr>
              <a:t>Step 4: Fit the entire Headrail into the mounting brackets as shown in the directional arrow.</a:t>
            </a:r>
          </a:p>
          <a:p>
            <a:endParaRPr lang="en-US" sz="1200" dirty="0">
              <a:latin typeface="Bookman Old Style" panose="02050604050505020204" pitchFamily="18" charset="0"/>
            </a:endParaRPr>
          </a:p>
          <a:p>
            <a:r>
              <a:rPr lang="en-US" sz="1200" dirty="0" smtClean="0">
                <a:latin typeface="Bookman Old Style" panose="02050604050505020204" pitchFamily="18" charset="0"/>
              </a:rPr>
              <a:t>Step 5: Secure the Headrail into the brackets by locking the swiveling portion of the mounting brackets into the Headrail.</a:t>
            </a:r>
            <a:endParaRPr lang="en-SG" sz="1200" dirty="0">
              <a:latin typeface="Bookman Old Style" panose="02050604050505020204" pitchFamily="18" charset="0"/>
            </a:endParaRPr>
          </a:p>
        </p:txBody>
      </p:sp>
      <p:grpSp>
        <p:nvGrpSpPr>
          <p:cNvPr id="20" name="Group 19"/>
          <p:cNvGrpSpPr/>
          <p:nvPr/>
        </p:nvGrpSpPr>
        <p:grpSpPr>
          <a:xfrm>
            <a:off x="626432" y="201449"/>
            <a:ext cx="429658" cy="369332"/>
            <a:chOff x="5912422" y="4189007"/>
            <a:chExt cx="429658" cy="369332"/>
          </a:xfrm>
        </p:grpSpPr>
        <p:sp>
          <p:nvSpPr>
            <p:cNvPr id="21" name="Oval 20"/>
            <p:cNvSpPr/>
            <p:nvPr/>
          </p:nvSpPr>
          <p:spPr>
            <a:xfrm>
              <a:off x="5912422" y="4192604"/>
              <a:ext cx="308472" cy="343701"/>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2" name="TextBox 21"/>
            <p:cNvSpPr txBox="1"/>
            <p:nvPr/>
          </p:nvSpPr>
          <p:spPr>
            <a:xfrm>
              <a:off x="5912422" y="4189007"/>
              <a:ext cx="429658" cy="369332"/>
            </a:xfrm>
            <a:prstGeom prst="rect">
              <a:avLst/>
            </a:prstGeom>
            <a:noFill/>
          </p:spPr>
          <p:txBody>
            <a:bodyPr wrap="square" rtlCol="0">
              <a:spAutoFit/>
            </a:bodyPr>
            <a:lstStyle/>
            <a:p>
              <a:r>
                <a:rPr lang="en-US" dirty="0">
                  <a:latin typeface="Arial Black" panose="020B0A04020102020204" pitchFamily="34" charset="0"/>
                </a:rPr>
                <a:t>1</a:t>
              </a:r>
              <a:endParaRPr lang="en-SG" dirty="0">
                <a:latin typeface="Arial Black" panose="020B0A04020102020204" pitchFamily="34" charset="0"/>
              </a:endParaRPr>
            </a:p>
          </p:txBody>
        </p:sp>
      </p:grpSp>
      <p:grpSp>
        <p:nvGrpSpPr>
          <p:cNvPr id="23" name="Group 22"/>
          <p:cNvGrpSpPr/>
          <p:nvPr/>
        </p:nvGrpSpPr>
        <p:grpSpPr>
          <a:xfrm>
            <a:off x="1008869" y="192230"/>
            <a:ext cx="429658" cy="369332"/>
            <a:chOff x="5912422" y="4189007"/>
            <a:chExt cx="429658" cy="369332"/>
          </a:xfrm>
        </p:grpSpPr>
        <p:sp>
          <p:nvSpPr>
            <p:cNvPr id="24" name="Oval 23"/>
            <p:cNvSpPr/>
            <p:nvPr/>
          </p:nvSpPr>
          <p:spPr>
            <a:xfrm>
              <a:off x="5912422" y="4192604"/>
              <a:ext cx="308472" cy="343701"/>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5" name="TextBox 24"/>
            <p:cNvSpPr txBox="1"/>
            <p:nvPr/>
          </p:nvSpPr>
          <p:spPr>
            <a:xfrm>
              <a:off x="5912422" y="4189007"/>
              <a:ext cx="429658" cy="369332"/>
            </a:xfrm>
            <a:prstGeom prst="rect">
              <a:avLst/>
            </a:prstGeom>
            <a:noFill/>
          </p:spPr>
          <p:txBody>
            <a:bodyPr wrap="square" rtlCol="0">
              <a:spAutoFit/>
            </a:bodyPr>
            <a:lstStyle/>
            <a:p>
              <a:r>
                <a:rPr lang="en-US" dirty="0" smtClean="0">
                  <a:latin typeface="Arial Black" panose="020B0A04020102020204" pitchFamily="34" charset="0"/>
                </a:rPr>
                <a:t>2</a:t>
              </a:r>
              <a:endParaRPr lang="en-SG" dirty="0">
                <a:latin typeface="Arial Black" panose="020B0A04020102020204" pitchFamily="34" charset="0"/>
              </a:endParaRPr>
            </a:p>
          </p:txBody>
        </p:sp>
      </p:grpSp>
      <p:grpSp>
        <p:nvGrpSpPr>
          <p:cNvPr id="26" name="Group 25"/>
          <p:cNvGrpSpPr/>
          <p:nvPr/>
        </p:nvGrpSpPr>
        <p:grpSpPr>
          <a:xfrm>
            <a:off x="5990670" y="232813"/>
            <a:ext cx="429658" cy="369332"/>
            <a:chOff x="5912422" y="4189007"/>
            <a:chExt cx="429658" cy="369332"/>
          </a:xfrm>
        </p:grpSpPr>
        <p:sp>
          <p:nvSpPr>
            <p:cNvPr id="27" name="Oval 26"/>
            <p:cNvSpPr/>
            <p:nvPr/>
          </p:nvSpPr>
          <p:spPr>
            <a:xfrm>
              <a:off x="5912422" y="4192604"/>
              <a:ext cx="308472" cy="343701"/>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8" name="TextBox 27"/>
            <p:cNvSpPr txBox="1"/>
            <p:nvPr/>
          </p:nvSpPr>
          <p:spPr>
            <a:xfrm>
              <a:off x="5912422" y="4189007"/>
              <a:ext cx="429658" cy="369332"/>
            </a:xfrm>
            <a:prstGeom prst="rect">
              <a:avLst/>
            </a:prstGeom>
            <a:noFill/>
          </p:spPr>
          <p:txBody>
            <a:bodyPr wrap="square" rtlCol="0">
              <a:spAutoFit/>
            </a:bodyPr>
            <a:lstStyle/>
            <a:p>
              <a:r>
                <a:rPr lang="en-US" dirty="0">
                  <a:latin typeface="Arial Black" panose="020B0A04020102020204" pitchFamily="34" charset="0"/>
                </a:rPr>
                <a:t>3</a:t>
              </a:r>
              <a:endParaRPr lang="en-SG" dirty="0">
                <a:latin typeface="Arial Black" panose="020B0A04020102020204" pitchFamily="34" charset="0"/>
              </a:endParaRPr>
            </a:p>
          </p:txBody>
        </p:sp>
      </p:grpSp>
      <p:grpSp>
        <p:nvGrpSpPr>
          <p:cNvPr id="29" name="Group 28"/>
          <p:cNvGrpSpPr/>
          <p:nvPr/>
        </p:nvGrpSpPr>
        <p:grpSpPr>
          <a:xfrm>
            <a:off x="5980388" y="4585131"/>
            <a:ext cx="429658" cy="369332"/>
            <a:chOff x="5912422" y="4189007"/>
            <a:chExt cx="429658" cy="369332"/>
          </a:xfrm>
        </p:grpSpPr>
        <p:sp>
          <p:nvSpPr>
            <p:cNvPr id="30" name="Oval 29"/>
            <p:cNvSpPr/>
            <p:nvPr/>
          </p:nvSpPr>
          <p:spPr>
            <a:xfrm>
              <a:off x="5912422" y="4192604"/>
              <a:ext cx="308472" cy="343701"/>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1" name="TextBox 30"/>
            <p:cNvSpPr txBox="1"/>
            <p:nvPr/>
          </p:nvSpPr>
          <p:spPr>
            <a:xfrm>
              <a:off x="5912422" y="4189007"/>
              <a:ext cx="429658" cy="369332"/>
            </a:xfrm>
            <a:prstGeom prst="rect">
              <a:avLst/>
            </a:prstGeom>
            <a:noFill/>
          </p:spPr>
          <p:txBody>
            <a:bodyPr wrap="square" rtlCol="0">
              <a:spAutoFit/>
            </a:bodyPr>
            <a:lstStyle/>
            <a:p>
              <a:r>
                <a:rPr lang="en-US" dirty="0" smtClean="0">
                  <a:latin typeface="Arial Black" panose="020B0A04020102020204" pitchFamily="34" charset="0"/>
                </a:rPr>
                <a:t>4</a:t>
              </a:r>
              <a:endParaRPr lang="en-SG" dirty="0">
                <a:latin typeface="Arial Black" panose="020B0A04020102020204" pitchFamily="34" charset="0"/>
              </a:endParaRPr>
            </a:p>
          </p:txBody>
        </p:sp>
      </p:grpSp>
      <p:grpSp>
        <p:nvGrpSpPr>
          <p:cNvPr id="36" name="Group 35"/>
          <p:cNvGrpSpPr/>
          <p:nvPr/>
        </p:nvGrpSpPr>
        <p:grpSpPr>
          <a:xfrm>
            <a:off x="7475177" y="3930987"/>
            <a:ext cx="429658" cy="369332"/>
            <a:chOff x="5912422" y="4189007"/>
            <a:chExt cx="429658" cy="369332"/>
          </a:xfrm>
        </p:grpSpPr>
        <p:sp>
          <p:nvSpPr>
            <p:cNvPr id="37" name="Oval 36"/>
            <p:cNvSpPr/>
            <p:nvPr/>
          </p:nvSpPr>
          <p:spPr>
            <a:xfrm>
              <a:off x="5912422" y="4192604"/>
              <a:ext cx="308472" cy="343701"/>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8" name="TextBox 37"/>
            <p:cNvSpPr txBox="1"/>
            <p:nvPr/>
          </p:nvSpPr>
          <p:spPr>
            <a:xfrm>
              <a:off x="5912422" y="4189007"/>
              <a:ext cx="429658" cy="369332"/>
            </a:xfrm>
            <a:prstGeom prst="rect">
              <a:avLst/>
            </a:prstGeom>
            <a:noFill/>
          </p:spPr>
          <p:txBody>
            <a:bodyPr wrap="square" rtlCol="0">
              <a:spAutoFit/>
            </a:bodyPr>
            <a:lstStyle/>
            <a:p>
              <a:r>
                <a:rPr lang="en-US" dirty="0">
                  <a:latin typeface="Arial Black" panose="020B0A04020102020204" pitchFamily="34" charset="0"/>
                </a:rPr>
                <a:t>5</a:t>
              </a:r>
              <a:endParaRPr lang="en-SG" dirty="0">
                <a:latin typeface="Arial Black" panose="020B0A04020102020204" pitchFamily="34" charset="0"/>
              </a:endParaRPr>
            </a:p>
          </p:txBody>
        </p:sp>
      </p:grpSp>
      <p:sp>
        <p:nvSpPr>
          <p:cNvPr id="47" name="Curved Up Arrow 46"/>
          <p:cNvSpPr/>
          <p:nvPr/>
        </p:nvSpPr>
        <p:spPr>
          <a:xfrm rot="20614567">
            <a:off x="7262055" y="3924647"/>
            <a:ext cx="274670" cy="120589"/>
          </a:xfrm>
          <a:prstGeom prst="curved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Tree>
    <p:extLst>
      <p:ext uri="{BB962C8B-B14F-4D97-AF65-F5344CB8AC3E}">
        <p14:creationId xmlns:p14="http://schemas.microsoft.com/office/powerpoint/2010/main" val="27637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41822" t="46737" r="43973" b="36483"/>
          <a:stretch/>
        </p:blipFill>
        <p:spPr>
          <a:xfrm>
            <a:off x="170481" y="294468"/>
            <a:ext cx="1731891" cy="1534332"/>
          </a:xfrm>
          <a:prstGeom prst="rect">
            <a:avLst/>
          </a:prstGeom>
        </p:spPr>
      </p:pic>
      <p:pic>
        <p:nvPicPr>
          <p:cNvPr id="5" name="Picture 4"/>
          <p:cNvPicPr>
            <a:picLocks noChangeAspect="1"/>
          </p:cNvPicPr>
          <p:nvPr/>
        </p:nvPicPr>
        <p:blipFill rotWithShape="1">
          <a:blip r:embed="rId2"/>
          <a:srcRect l="40424" t="72500" r="45325" b="7839"/>
          <a:stretch/>
        </p:blipFill>
        <p:spPr>
          <a:xfrm>
            <a:off x="1867545" y="294468"/>
            <a:ext cx="1737504" cy="1797803"/>
          </a:xfrm>
          <a:prstGeom prst="rect">
            <a:avLst/>
          </a:prstGeom>
        </p:spPr>
      </p:pic>
      <p:pic>
        <p:nvPicPr>
          <p:cNvPr id="6" name="Picture 5"/>
          <p:cNvPicPr>
            <a:picLocks noChangeAspect="1"/>
          </p:cNvPicPr>
          <p:nvPr/>
        </p:nvPicPr>
        <p:blipFill rotWithShape="1">
          <a:blip r:embed="rId2"/>
          <a:srcRect l="57331" t="74195" r="28559" b="5975"/>
          <a:stretch/>
        </p:blipFill>
        <p:spPr>
          <a:xfrm>
            <a:off x="3669224" y="182349"/>
            <a:ext cx="1720311" cy="1813303"/>
          </a:xfrm>
          <a:prstGeom prst="rect">
            <a:avLst/>
          </a:prstGeom>
        </p:spPr>
      </p:pic>
      <p:pic>
        <p:nvPicPr>
          <p:cNvPr id="11" name="Picture 10"/>
          <p:cNvPicPr>
            <a:picLocks noChangeAspect="1"/>
          </p:cNvPicPr>
          <p:nvPr/>
        </p:nvPicPr>
        <p:blipFill rotWithShape="1">
          <a:blip r:embed="rId3"/>
          <a:srcRect l="53583" t="42138" r="15041" b="33525"/>
          <a:stretch/>
        </p:blipFill>
        <p:spPr>
          <a:xfrm>
            <a:off x="5980388" y="2958667"/>
            <a:ext cx="3825448" cy="2225407"/>
          </a:xfrm>
          <a:prstGeom prst="rect">
            <a:avLst/>
          </a:prstGeom>
        </p:spPr>
      </p:pic>
      <p:sp>
        <p:nvSpPr>
          <p:cNvPr id="12" name="TextBox 11"/>
          <p:cNvSpPr txBox="1"/>
          <p:nvPr/>
        </p:nvSpPr>
        <p:spPr>
          <a:xfrm>
            <a:off x="261567" y="2185977"/>
            <a:ext cx="4276196" cy="1938992"/>
          </a:xfrm>
          <a:prstGeom prst="rect">
            <a:avLst/>
          </a:prstGeom>
          <a:noFill/>
        </p:spPr>
        <p:txBody>
          <a:bodyPr wrap="square" rtlCol="0">
            <a:spAutoFit/>
          </a:bodyPr>
          <a:lstStyle/>
          <a:p>
            <a:r>
              <a:rPr lang="en-US" sz="1200" dirty="0" smtClean="0">
                <a:latin typeface="Bookman Old Style" panose="02050604050505020204" pitchFamily="18" charset="0"/>
              </a:rPr>
              <a:t>Step 1: Hold the blinds over the spot that you intend to install it at. </a:t>
            </a:r>
            <a:r>
              <a:rPr lang="en-US" sz="1200" dirty="0" smtClean="0">
                <a:latin typeface="Bookman Old Style" panose="02050604050505020204" pitchFamily="18" charset="0"/>
                <a:ea typeface="Batang" panose="02030600000101010101" pitchFamily="18" charset="-127"/>
                <a:cs typeface="Arial" panose="020B0604020202020204" pitchFamily="34" charset="0"/>
              </a:rPr>
              <a:t>Identify the spots for installation of mounting brackets. Measure and mark the locations where your mounting brackets will be installed.</a:t>
            </a:r>
            <a:endParaRPr lang="en-SG" sz="1200" dirty="0" smtClean="0">
              <a:latin typeface="Bookman Old Style" panose="02050604050505020204" pitchFamily="18" charset="0"/>
              <a:ea typeface="Batang" panose="02030600000101010101" pitchFamily="18" charset="-127"/>
              <a:cs typeface="Arial" panose="020B0604020202020204" pitchFamily="34" charset="0"/>
            </a:endParaRPr>
          </a:p>
          <a:p>
            <a:endParaRPr lang="en-US" sz="1200" dirty="0" smtClean="0">
              <a:latin typeface="Bookman Old Style" panose="02050604050505020204" pitchFamily="18" charset="0"/>
            </a:endParaRPr>
          </a:p>
          <a:p>
            <a:r>
              <a:rPr lang="en-US" sz="1200" dirty="0" smtClean="0">
                <a:latin typeface="Bookman Old Style" panose="02050604050505020204" pitchFamily="18" charset="0"/>
              </a:rPr>
              <a:t>Step 2: Secure the mounting brackets onto the ceiling/wall as shown in the diagrams above. Ensure that the positions of the mounting brackets are not placed at the location of the supports, as shown in the diagram below.</a:t>
            </a:r>
            <a:endParaRPr lang="en-SG" sz="1200" dirty="0">
              <a:latin typeface="Bookman Old Style" panose="02050604050505020204" pitchFamily="18" charset="0"/>
            </a:endParaRPr>
          </a:p>
        </p:txBody>
      </p:sp>
      <p:grpSp>
        <p:nvGrpSpPr>
          <p:cNvPr id="13" name="Group 12"/>
          <p:cNvGrpSpPr/>
          <p:nvPr/>
        </p:nvGrpSpPr>
        <p:grpSpPr>
          <a:xfrm>
            <a:off x="261567" y="4091416"/>
            <a:ext cx="3941398" cy="2479702"/>
            <a:chOff x="5015000" y="3739556"/>
            <a:chExt cx="3941398" cy="2479702"/>
          </a:xfrm>
        </p:grpSpPr>
        <p:pic>
          <p:nvPicPr>
            <p:cNvPr id="14" name="Picture 13"/>
            <p:cNvPicPr>
              <a:picLocks noChangeAspect="1"/>
            </p:cNvPicPr>
            <p:nvPr/>
          </p:nvPicPr>
          <p:blipFill rotWithShape="1">
            <a:blip r:embed="rId4"/>
            <a:srcRect l="28983" t="45170" r="37076" b="24707"/>
            <a:stretch/>
          </p:blipFill>
          <p:spPr>
            <a:xfrm>
              <a:off x="5231057" y="3739556"/>
              <a:ext cx="3725341" cy="2479702"/>
            </a:xfrm>
            <a:prstGeom prst="rect">
              <a:avLst/>
            </a:prstGeom>
          </p:spPr>
        </p:pic>
        <p:sp>
          <p:nvSpPr>
            <p:cNvPr id="15" name="TextBox 14"/>
            <p:cNvSpPr txBox="1"/>
            <p:nvPr/>
          </p:nvSpPr>
          <p:spPr>
            <a:xfrm>
              <a:off x="5015000" y="3739556"/>
              <a:ext cx="2078728" cy="646331"/>
            </a:xfrm>
            <a:prstGeom prst="rect">
              <a:avLst/>
            </a:prstGeom>
            <a:solidFill>
              <a:schemeClr val="bg1"/>
            </a:solidFill>
            <a:ln>
              <a:solidFill>
                <a:schemeClr val="tx1"/>
              </a:solidFill>
            </a:ln>
          </p:spPr>
          <p:txBody>
            <a:bodyPr wrap="square" rtlCol="0">
              <a:spAutoFit/>
            </a:bodyPr>
            <a:lstStyle/>
            <a:p>
              <a:r>
                <a:rPr lang="en-US" sz="1200" dirty="0" smtClean="0">
                  <a:latin typeface="Bookman Old Style" panose="02050604050505020204" pitchFamily="18" charset="0"/>
                </a:rPr>
                <a:t>Avoid these spots when placing mounting brackets or valance clips</a:t>
              </a:r>
              <a:endParaRPr lang="en-SG" sz="1200" dirty="0">
                <a:latin typeface="Bookman Old Style" panose="02050604050505020204" pitchFamily="18" charset="0"/>
              </a:endParaRPr>
            </a:p>
          </p:txBody>
        </p:sp>
      </p:grpSp>
      <p:grpSp>
        <p:nvGrpSpPr>
          <p:cNvPr id="16" name="Group 15"/>
          <p:cNvGrpSpPr/>
          <p:nvPr/>
        </p:nvGrpSpPr>
        <p:grpSpPr>
          <a:xfrm>
            <a:off x="261567" y="119021"/>
            <a:ext cx="429658" cy="369332"/>
            <a:chOff x="5912422" y="4189007"/>
            <a:chExt cx="429658" cy="369332"/>
          </a:xfrm>
        </p:grpSpPr>
        <p:sp>
          <p:nvSpPr>
            <p:cNvPr id="17" name="Oval 16"/>
            <p:cNvSpPr/>
            <p:nvPr/>
          </p:nvSpPr>
          <p:spPr>
            <a:xfrm>
              <a:off x="5912422" y="4192604"/>
              <a:ext cx="308472" cy="343701"/>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8" name="TextBox 17"/>
            <p:cNvSpPr txBox="1"/>
            <p:nvPr/>
          </p:nvSpPr>
          <p:spPr>
            <a:xfrm>
              <a:off x="5912422" y="4189007"/>
              <a:ext cx="429658" cy="369332"/>
            </a:xfrm>
            <a:prstGeom prst="rect">
              <a:avLst/>
            </a:prstGeom>
            <a:noFill/>
          </p:spPr>
          <p:txBody>
            <a:bodyPr wrap="square" rtlCol="0">
              <a:spAutoFit/>
            </a:bodyPr>
            <a:lstStyle/>
            <a:p>
              <a:r>
                <a:rPr lang="en-US" dirty="0">
                  <a:latin typeface="Arial Black" panose="020B0A04020102020204" pitchFamily="34" charset="0"/>
                </a:rPr>
                <a:t>1</a:t>
              </a:r>
              <a:endParaRPr lang="en-SG" dirty="0">
                <a:latin typeface="Arial Black" panose="020B0A04020102020204" pitchFamily="34" charset="0"/>
              </a:endParaRPr>
            </a:p>
          </p:txBody>
        </p:sp>
      </p:grpSp>
      <p:grpSp>
        <p:nvGrpSpPr>
          <p:cNvPr id="19" name="Group 18"/>
          <p:cNvGrpSpPr/>
          <p:nvPr/>
        </p:nvGrpSpPr>
        <p:grpSpPr>
          <a:xfrm>
            <a:off x="644004" y="109802"/>
            <a:ext cx="429658" cy="369332"/>
            <a:chOff x="5912422" y="4189007"/>
            <a:chExt cx="429658" cy="369332"/>
          </a:xfrm>
        </p:grpSpPr>
        <p:sp>
          <p:nvSpPr>
            <p:cNvPr id="20" name="Oval 19"/>
            <p:cNvSpPr/>
            <p:nvPr/>
          </p:nvSpPr>
          <p:spPr>
            <a:xfrm>
              <a:off x="5912422" y="4192604"/>
              <a:ext cx="308472" cy="343701"/>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21" name="TextBox 20"/>
            <p:cNvSpPr txBox="1"/>
            <p:nvPr/>
          </p:nvSpPr>
          <p:spPr>
            <a:xfrm>
              <a:off x="5912422" y="4189007"/>
              <a:ext cx="429658" cy="369332"/>
            </a:xfrm>
            <a:prstGeom prst="rect">
              <a:avLst/>
            </a:prstGeom>
            <a:noFill/>
          </p:spPr>
          <p:txBody>
            <a:bodyPr wrap="square" rtlCol="0">
              <a:spAutoFit/>
            </a:bodyPr>
            <a:lstStyle/>
            <a:p>
              <a:r>
                <a:rPr lang="en-US" dirty="0" smtClean="0">
                  <a:latin typeface="Arial Black" panose="020B0A04020102020204" pitchFamily="34" charset="0"/>
                </a:rPr>
                <a:t>2</a:t>
              </a:r>
              <a:endParaRPr lang="en-SG" dirty="0">
                <a:latin typeface="Arial Black" panose="020B0A04020102020204" pitchFamily="34" charset="0"/>
              </a:endParaRPr>
            </a:p>
          </p:txBody>
        </p:sp>
      </p:grpSp>
      <p:grpSp>
        <p:nvGrpSpPr>
          <p:cNvPr id="30" name="Group 29"/>
          <p:cNvGrpSpPr/>
          <p:nvPr/>
        </p:nvGrpSpPr>
        <p:grpSpPr>
          <a:xfrm>
            <a:off x="6335433" y="590564"/>
            <a:ext cx="1757094" cy="1687622"/>
            <a:chOff x="5293701" y="4283736"/>
            <a:chExt cx="2043629" cy="1962828"/>
          </a:xfrm>
        </p:grpSpPr>
        <p:pic>
          <p:nvPicPr>
            <p:cNvPr id="31" name="Picture 30"/>
            <p:cNvPicPr>
              <a:picLocks noChangeAspect="1"/>
            </p:cNvPicPr>
            <p:nvPr/>
          </p:nvPicPr>
          <p:blipFill rotWithShape="1">
            <a:blip r:embed="rId4"/>
            <a:srcRect l="36741" t="25042" r="47130" b="54491"/>
            <a:stretch/>
          </p:blipFill>
          <p:spPr>
            <a:xfrm>
              <a:off x="5293701" y="4283736"/>
              <a:ext cx="1966415" cy="1871508"/>
            </a:xfrm>
            <a:prstGeom prst="rect">
              <a:avLst/>
            </a:prstGeom>
          </p:spPr>
        </p:pic>
        <p:sp>
          <p:nvSpPr>
            <p:cNvPr id="32" name="Rectangle 31"/>
            <p:cNvSpPr/>
            <p:nvPr/>
          </p:nvSpPr>
          <p:spPr>
            <a:xfrm>
              <a:off x="6995711" y="5871990"/>
              <a:ext cx="341619" cy="374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grpSp>
      <p:pic>
        <p:nvPicPr>
          <p:cNvPr id="33" name="Picture 32"/>
          <p:cNvPicPr>
            <a:picLocks noChangeAspect="1"/>
          </p:cNvPicPr>
          <p:nvPr/>
        </p:nvPicPr>
        <p:blipFill rotWithShape="1">
          <a:blip r:embed="rId5"/>
          <a:srcRect l="70210" t="59608" r="9006" b="17259"/>
          <a:stretch/>
        </p:blipFill>
        <p:spPr>
          <a:xfrm>
            <a:off x="8058674" y="386115"/>
            <a:ext cx="2533881" cy="2115240"/>
          </a:xfrm>
          <a:prstGeom prst="rect">
            <a:avLst/>
          </a:prstGeom>
        </p:spPr>
      </p:pic>
      <p:sp>
        <p:nvSpPr>
          <p:cNvPr id="34" name="TextBox 33"/>
          <p:cNvSpPr txBox="1"/>
          <p:nvPr/>
        </p:nvSpPr>
        <p:spPr>
          <a:xfrm>
            <a:off x="5861206" y="2302098"/>
            <a:ext cx="4276196" cy="646331"/>
          </a:xfrm>
          <a:prstGeom prst="rect">
            <a:avLst/>
          </a:prstGeom>
          <a:noFill/>
        </p:spPr>
        <p:txBody>
          <a:bodyPr wrap="square" rtlCol="0">
            <a:spAutoFit/>
          </a:bodyPr>
          <a:lstStyle/>
          <a:p>
            <a:r>
              <a:rPr lang="en-US" sz="1200" dirty="0" smtClean="0">
                <a:latin typeface="Bookman Old Style" panose="02050604050505020204" pitchFamily="18" charset="0"/>
              </a:rPr>
              <a:t>Step 3: Clip the valance clips onto the Headrail as shown in the diagram above. The method of installing the valance is also shown above.</a:t>
            </a:r>
            <a:endParaRPr lang="en-SG" sz="1200" dirty="0">
              <a:latin typeface="Bookman Old Style" panose="02050604050505020204" pitchFamily="18" charset="0"/>
            </a:endParaRPr>
          </a:p>
        </p:txBody>
      </p:sp>
      <p:grpSp>
        <p:nvGrpSpPr>
          <p:cNvPr id="35" name="Group 34"/>
          <p:cNvGrpSpPr/>
          <p:nvPr/>
        </p:nvGrpSpPr>
        <p:grpSpPr>
          <a:xfrm>
            <a:off x="5990670" y="232813"/>
            <a:ext cx="429658" cy="369332"/>
            <a:chOff x="5912422" y="4189007"/>
            <a:chExt cx="429658" cy="369332"/>
          </a:xfrm>
        </p:grpSpPr>
        <p:sp>
          <p:nvSpPr>
            <p:cNvPr id="36" name="Oval 35"/>
            <p:cNvSpPr/>
            <p:nvPr/>
          </p:nvSpPr>
          <p:spPr>
            <a:xfrm>
              <a:off x="5912422" y="4192604"/>
              <a:ext cx="308472" cy="343701"/>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37" name="TextBox 36"/>
            <p:cNvSpPr txBox="1"/>
            <p:nvPr/>
          </p:nvSpPr>
          <p:spPr>
            <a:xfrm>
              <a:off x="5912422" y="4189007"/>
              <a:ext cx="429658" cy="369332"/>
            </a:xfrm>
            <a:prstGeom prst="rect">
              <a:avLst/>
            </a:prstGeom>
            <a:noFill/>
          </p:spPr>
          <p:txBody>
            <a:bodyPr wrap="square" rtlCol="0">
              <a:spAutoFit/>
            </a:bodyPr>
            <a:lstStyle/>
            <a:p>
              <a:r>
                <a:rPr lang="en-US" dirty="0">
                  <a:latin typeface="Arial Black" panose="020B0A04020102020204" pitchFamily="34" charset="0"/>
                </a:rPr>
                <a:t>3</a:t>
              </a:r>
              <a:endParaRPr lang="en-SG" dirty="0">
                <a:latin typeface="Arial Black" panose="020B0A04020102020204" pitchFamily="34" charset="0"/>
              </a:endParaRPr>
            </a:p>
          </p:txBody>
        </p:sp>
      </p:grpSp>
      <p:sp>
        <p:nvSpPr>
          <p:cNvPr id="38" name="TextBox 37"/>
          <p:cNvSpPr txBox="1"/>
          <p:nvPr/>
        </p:nvSpPr>
        <p:spPr>
          <a:xfrm>
            <a:off x="5943919" y="5118144"/>
            <a:ext cx="4276196" cy="1015663"/>
          </a:xfrm>
          <a:prstGeom prst="rect">
            <a:avLst/>
          </a:prstGeom>
          <a:noFill/>
        </p:spPr>
        <p:txBody>
          <a:bodyPr wrap="square" rtlCol="0">
            <a:spAutoFit/>
          </a:bodyPr>
          <a:lstStyle/>
          <a:p>
            <a:r>
              <a:rPr lang="en-US" sz="1200" dirty="0" smtClean="0">
                <a:latin typeface="Bookman Old Style" panose="02050604050505020204" pitchFamily="18" charset="0"/>
              </a:rPr>
              <a:t>Step 4: Fit the entire Headrail into the mounting brackets as shown in the directional arrow.</a:t>
            </a:r>
          </a:p>
          <a:p>
            <a:endParaRPr lang="en-US" sz="1200" dirty="0">
              <a:latin typeface="Bookman Old Style" panose="02050604050505020204" pitchFamily="18" charset="0"/>
            </a:endParaRPr>
          </a:p>
          <a:p>
            <a:r>
              <a:rPr lang="en-US" sz="1200" dirty="0" smtClean="0">
                <a:latin typeface="Bookman Old Style" panose="02050604050505020204" pitchFamily="18" charset="0"/>
              </a:rPr>
              <a:t>Step 5: Secure the Headrail into the brackets by locking the cap of the mounting brackets.</a:t>
            </a:r>
            <a:endParaRPr lang="en-SG" sz="1200" dirty="0">
              <a:latin typeface="Bookman Old Style" panose="02050604050505020204" pitchFamily="18" charset="0"/>
            </a:endParaRPr>
          </a:p>
        </p:txBody>
      </p:sp>
      <p:grpSp>
        <p:nvGrpSpPr>
          <p:cNvPr id="39" name="Group 38"/>
          <p:cNvGrpSpPr/>
          <p:nvPr/>
        </p:nvGrpSpPr>
        <p:grpSpPr>
          <a:xfrm>
            <a:off x="8397767" y="4495080"/>
            <a:ext cx="429658" cy="369332"/>
            <a:chOff x="5912422" y="4189007"/>
            <a:chExt cx="429658" cy="369332"/>
          </a:xfrm>
        </p:grpSpPr>
        <p:sp>
          <p:nvSpPr>
            <p:cNvPr id="40" name="Oval 39"/>
            <p:cNvSpPr/>
            <p:nvPr/>
          </p:nvSpPr>
          <p:spPr>
            <a:xfrm>
              <a:off x="5912422" y="4192604"/>
              <a:ext cx="308472" cy="343701"/>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1" name="TextBox 40"/>
            <p:cNvSpPr txBox="1"/>
            <p:nvPr/>
          </p:nvSpPr>
          <p:spPr>
            <a:xfrm>
              <a:off x="5912422" y="4189007"/>
              <a:ext cx="429658" cy="369332"/>
            </a:xfrm>
            <a:prstGeom prst="rect">
              <a:avLst/>
            </a:prstGeom>
            <a:noFill/>
          </p:spPr>
          <p:txBody>
            <a:bodyPr wrap="square" rtlCol="0">
              <a:spAutoFit/>
            </a:bodyPr>
            <a:lstStyle/>
            <a:p>
              <a:r>
                <a:rPr lang="en-US" dirty="0" smtClean="0">
                  <a:latin typeface="Arial Black" panose="020B0A04020102020204" pitchFamily="34" charset="0"/>
                </a:rPr>
                <a:t>4</a:t>
              </a:r>
              <a:endParaRPr lang="en-SG" dirty="0">
                <a:latin typeface="Arial Black" panose="020B0A04020102020204" pitchFamily="34" charset="0"/>
              </a:endParaRPr>
            </a:p>
          </p:txBody>
        </p:sp>
      </p:grpSp>
      <p:grpSp>
        <p:nvGrpSpPr>
          <p:cNvPr id="42" name="Group 41"/>
          <p:cNvGrpSpPr/>
          <p:nvPr/>
        </p:nvGrpSpPr>
        <p:grpSpPr>
          <a:xfrm>
            <a:off x="6630984" y="4700766"/>
            <a:ext cx="429658" cy="369332"/>
            <a:chOff x="5912422" y="4189007"/>
            <a:chExt cx="429658" cy="369332"/>
          </a:xfrm>
        </p:grpSpPr>
        <p:sp>
          <p:nvSpPr>
            <p:cNvPr id="43" name="Oval 42"/>
            <p:cNvSpPr/>
            <p:nvPr/>
          </p:nvSpPr>
          <p:spPr>
            <a:xfrm>
              <a:off x="5912422" y="4192604"/>
              <a:ext cx="308472" cy="343701"/>
            </a:xfrm>
            <a:prstGeom prst="ellipse">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44" name="TextBox 43"/>
            <p:cNvSpPr txBox="1"/>
            <p:nvPr/>
          </p:nvSpPr>
          <p:spPr>
            <a:xfrm>
              <a:off x="5912422" y="4189007"/>
              <a:ext cx="429658" cy="369332"/>
            </a:xfrm>
            <a:prstGeom prst="rect">
              <a:avLst/>
            </a:prstGeom>
            <a:noFill/>
          </p:spPr>
          <p:txBody>
            <a:bodyPr wrap="square" rtlCol="0">
              <a:spAutoFit/>
            </a:bodyPr>
            <a:lstStyle/>
            <a:p>
              <a:r>
                <a:rPr lang="en-US" dirty="0">
                  <a:latin typeface="Arial Black" panose="020B0A04020102020204" pitchFamily="34" charset="0"/>
                </a:rPr>
                <a:t>5</a:t>
              </a:r>
              <a:endParaRPr lang="en-SG" dirty="0">
                <a:latin typeface="Arial Black" panose="020B0A04020102020204" pitchFamily="34" charset="0"/>
              </a:endParaRPr>
            </a:p>
          </p:txBody>
        </p:sp>
      </p:grpSp>
    </p:spTree>
    <p:extLst>
      <p:ext uri="{BB962C8B-B14F-4D97-AF65-F5344CB8AC3E}">
        <p14:creationId xmlns:p14="http://schemas.microsoft.com/office/powerpoint/2010/main" val="60864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397</TotalTime>
  <Words>488</Words>
  <Application>Microsoft Office PowerPoint</Application>
  <PresentationFormat>Widescreen</PresentationFormat>
  <Paragraphs>42</Paragraphs>
  <Slides>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Batang</vt:lpstr>
      <vt:lpstr>Arial</vt:lpstr>
      <vt:lpstr>Arial Black</vt:lpstr>
      <vt:lpstr>Bookman Old Style</vt:lpstr>
      <vt:lpstr>Calibri</vt:lpstr>
      <vt:lpstr>Calibri Light</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Jackson PC B</dc:creator>
  <cp:lastModifiedBy>User</cp:lastModifiedBy>
  <cp:revision>15</cp:revision>
  <dcterms:created xsi:type="dcterms:W3CDTF">2017-06-28T00:52:28Z</dcterms:created>
  <dcterms:modified xsi:type="dcterms:W3CDTF">2017-06-28T09:00:26Z</dcterms:modified>
</cp:coreProperties>
</file>