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81" r:id="rId2"/>
    <p:sldId id="282" r:id="rId3"/>
    <p:sldId id="283" r:id="rId4"/>
    <p:sldId id="286" r:id="rId5"/>
    <p:sldId id="256" r:id="rId6"/>
    <p:sldId id="264" r:id="rId7"/>
    <p:sldId id="280" r:id="rId8"/>
    <p:sldId id="285" r:id="rId9"/>
    <p:sldId id="287" r:id="rId10"/>
    <p:sldId id="288" r:id="rId11"/>
  </p:sldIdLst>
  <p:sldSz cx="12192000" cy="68580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98" autoAdjust="0"/>
    <p:restoredTop sz="96305" autoAdjust="0"/>
  </p:normalViewPr>
  <p:slideViewPr>
    <p:cSldViewPr snapToGrid="0">
      <p:cViewPr>
        <p:scale>
          <a:sx n="98" d="100"/>
          <a:sy n="98" d="100"/>
        </p:scale>
        <p:origin x="-384" y="8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113" d="100"/>
          <a:sy n="113" d="100"/>
        </p:scale>
        <p:origin x="175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E1C90ABA-4052-4985-A186-A1053391B7E6}" type="datetimeFigureOut">
              <a:rPr lang="en-US" smtClean="0"/>
              <a:t>10/3/2017</a:t>
            </a:fld>
            <a:endParaRPr lang="en-US"/>
          </a:p>
        </p:txBody>
      </p:sp>
      <p:sp>
        <p:nvSpPr>
          <p:cNvPr id="4" name="Footer Placeholder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6B2B51B9-AC68-46D8-BE85-4C0AEEA3E55C}" type="slidenum">
              <a:rPr lang="en-US" smtClean="0"/>
              <a:t>‹#›</a:t>
            </a:fld>
            <a:endParaRPr lang="en-US"/>
          </a:p>
        </p:txBody>
      </p:sp>
    </p:spTree>
    <p:extLst>
      <p:ext uri="{BB962C8B-B14F-4D97-AF65-F5344CB8AC3E}">
        <p14:creationId xmlns:p14="http://schemas.microsoft.com/office/powerpoint/2010/main" val="6821279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4F471F7A-9E02-459E-9AA9-A89AD0707204}" type="datetimeFigureOut">
              <a:rPr lang="en-US" smtClean="0"/>
              <a:t>10/3/2017</a:t>
            </a:fld>
            <a:endParaRPr lang="en-US"/>
          </a:p>
        </p:txBody>
      </p:sp>
      <p:sp>
        <p:nvSpPr>
          <p:cNvPr id="4" name="Slide Image Placeholder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EDC8FE18-DE97-416B-ADEE-BDA3B38B76BA}" type="slidenum">
              <a:rPr lang="en-US" smtClean="0"/>
              <a:t>‹#›</a:t>
            </a:fld>
            <a:endParaRPr lang="en-US"/>
          </a:p>
        </p:txBody>
      </p:sp>
    </p:spTree>
    <p:extLst>
      <p:ext uri="{BB962C8B-B14F-4D97-AF65-F5344CB8AC3E}">
        <p14:creationId xmlns:p14="http://schemas.microsoft.com/office/powerpoint/2010/main" val="38280261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415CB4-1415-4459-A378-AAB12A720ED0}"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7F32EB-2FAA-4294-B7DC-4C748D89AA29}" type="slidenum">
              <a:rPr lang="en-US" smtClean="0"/>
              <a:t>‹#›</a:t>
            </a:fld>
            <a:endParaRPr lang="en-US"/>
          </a:p>
        </p:txBody>
      </p:sp>
    </p:spTree>
    <p:extLst>
      <p:ext uri="{BB962C8B-B14F-4D97-AF65-F5344CB8AC3E}">
        <p14:creationId xmlns:p14="http://schemas.microsoft.com/office/powerpoint/2010/main" val="667240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415CB4-1415-4459-A378-AAB12A720ED0}"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7F32EB-2FAA-4294-B7DC-4C748D89AA29}" type="slidenum">
              <a:rPr lang="en-US" smtClean="0"/>
              <a:t>‹#›</a:t>
            </a:fld>
            <a:endParaRPr lang="en-US"/>
          </a:p>
        </p:txBody>
      </p:sp>
    </p:spTree>
    <p:extLst>
      <p:ext uri="{BB962C8B-B14F-4D97-AF65-F5344CB8AC3E}">
        <p14:creationId xmlns:p14="http://schemas.microsoft.com/office/powerpoint/2010/main" val="1729175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415CB4-1415-4459-A378-AAB12A720ED0}"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7F32EB-2FAA-4294-B7DC-4C748D89AA29}" type="slidenum">
              <a:rPr lang="en-US" smtClean="0"/>
              <a:t>‹#›</a:t>
            </a:fld>
            <a:endParaRPr lang="en-US"/>
          </a:p>
        </p:txBody>
      </p:sp>
    </p:spTree>
    <p:extLst>
      <p:ext uri="{BB962C8B-B14F-4D97-AF65-F5344CB8AC3E}">
        <p14:creationId xmlns:p14="http://schemas.microsoft.com/office/powerpoint/2010/main" val="1261579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415CB4-1415-4459-A378-AAB12A720ED0}"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7F32EB-2FAA-4294-B7DC-4C748D89AA29}" type="slidenum">
              <a:rPr lang="en-US" smtClean="0"/>
              <a:t>‹#›</a:t>
            </a:fld>
            <a:endParaRPr lang="en-US"/>
          </a:p>
        </p:txBody>
      </p:sp>
    </p:spTree>
    <p:extLst>
      <p:ext uri="{BB962C8B-B14F-4D97-AF65-F5344CB8AC3E}">
        <p14:creationId xmlns:p14="http://schemas.microsoft.com/office/powerpoint/2010/main" val="512658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415CB4-1415-4459-A378-AAB12A720ED0}"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7F32EB-2FAA-4294-B7DC-4C748D89AA29}" type="slidenum">
              <a:rPr lang="en-US" smtClean="0"/>
              <a:t>‹#›</a:t>
            </a:fld>
            <a:endParaRPr lang="en-US"/>
          </a:p>
        </p:txBody>
      </p:sp>
    </p:spTree>
    <p:extLst>
      <p:ext uri="{BB962C8B-B14F-4D97-AF65-F5344CB8AC3E}">
        <p14:creationId xmlns:p14="http://schemas.microsoft.com/office/powerpoint/2010/main" val="2990569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415CB4-1415-4459-A378-AAB12A720ED0}"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7F32EB-2FAA-4294-B7DC-4C748D89AA29}" type="slidenum">
              <a:rPr lang="en-US" smtClean="0"/>
              <a:t>‹#›</a:t>
            </a:fld>
            <a:endParaRPr lang="en-US"/>
          </a:p>
        </p:txBody>
      </p:sp>
    </p:spTree>
    <p:extLst>
      <p:ext uri="{BB962C8B-B14F-4D97-AF65-F5344CB8AC3E}">
        <p14:creationId xmlns:p14="http://schemas.microsoft.com/office/powerpoint/2010/main" val="528756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415CB4-1415-4459-A378-AAB12A720ED0}" type="datetimeFigureOut">
              <a:rPr lang="en-US" smtClean="0"/>
              <a:t>10/3/2017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7F32EB-2FAA-4294-B7DC-4C748D89AA29}" type="slidenum">
              <a:rPr lang="en-US" smtClean="0"/>
              <a:t>‹#›</a:t>
            </a:fld>
            <a:endParaRPr lang="en-US"/>
          </a:p>
        </p:txBody>
      </p:sp>
    </p:spTree>
    <p:extLst>
      <p:ext uri="{BB962C8B-B14F-4D97-AF65-F5344CB8AC3E}">
        <p14:creationId xmlns:p14="http://schemas.microsoft.com/office/powerpoint/2010/main" val="3419111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415CB4-1415-4459-A378-AAB12A720ED0}" type="datetimeFigureOut">
              <a:rPr lang="en-US" smtClean="0"/>
              <a:t>10/3/2017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7F32EB-2FAA-4294-B7DC-4C748D89AA29}" type="slidenum">
              <a:rPr lang="en-US" smtClean="0"/>
              <a:t>‹#›</a:t>
            </a:fld>
            <a:endParaRPr lang="en-US"/>
          </a:p>
        </p:txBody>
      </p:sp>
    </p:spTree>
    <p:extLst>
      <p:ext uri="{BB962C8B-B14F-4D97-AF65-F5344CB8AC3E}">
        <p14:creationId xmlns:p14="http://schemas.microsoft.com/office/powerpoint/2010/main" val="3011595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415CB4-1415-4459-A378-AAB12A720ED0}" type="datetimeFigureOut">
              <a:rPr lang="en-US" smtClean="0"/>
              <a:t>10/3/2017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7F32EB-2FAA-4294-B7DC-4C748D89AA29}" type="slidenum">
              <a:rPr lang="en-US" smtClean="0"/>
              <a:t>‹#›</a:t>
            </a:fld>
            <a:endParaRPr lang="en-US"/>
          </a:p>
        </p:txBody>
      </p:sp>
    </p:spTree>
    <p:extLst>
      <p:ext uri="{BB962C8B-B14F-4D97-AF65-F5344CB8AC3E}">
        <p14:creationId xmlns:p14="http://schemas.microsoft.com/office/powerpoint/2010/main" val="4248599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415CB4-1415-4459-A378-AAB12A720ED0}"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7F32EB-2FAA-4294-B7DC-4C748D89AA29}" type="slidenum">
              <a:rPr lang="en-US" smtClean="0"/>
              <a:t>‹#›</a:t>
            </a:fld>
            <a:endParaRPr lang="en-US"/>
          </a:p>
        </p:txBody>
      </p:sp>
    </p:spTree>
    <p:extLst>
      <p:ext uri="{BB962C8B-B14F-4D97-AF65-F5344CB8AC3E}">
        <p14:creationId xmlns:p14="http://schemas.microsoft.com/office/powerpoint/2010/main" val="3874414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415CB4-1415-4459-A378-AAB12A720ED0}"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7F32EB-2FAA-4294-B7DC-4C748D89AA29}" type="slidenum">
              <a:rPr lang="en-US" smtClean="0"/>
              <a:t>‹#›</a:t>
            </a:fld>
            <a:endParaRPr lang="en-US"/>
          </a:p>
        </p:txBody>
      </p:sp>
    </p:spTree>
    <p:extLst>
      <p:ext uri="{BB962C8B-B14F-4D97-AF65-F5344CB8AC3E}">
        <p14:creationId xmlns:p14="http://schemas.microsoft.com/office/powerpoint/2010/main" val="38636605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415CB4-1415-4459-A378-AAB12A720ED0}" type="datetimeFigureOut">
              <a:rPr lang="en-US" smtClean="0"/>
              <a:t>10/3/2017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7F32EB-2FAA-4294-B7DC-4C748D89AA29}" type="slidenum">
              <a:rPr lang="en-US" smtClean="0"/>
              <a:t>‹#›</a:t>
            </a:fld>
            <a:endParaRPr lang="en-US"/>
          </a:p>
        </p:txBody>
      </p:sp>
    </p:spTree>
    <p:extLst>
      <p:ext uri="{BB962C8B-B14F-4D97-AF65-F5344CB8AC3E}">
        <p14:creationId xmlns:p14="http://schemas.microsoft.com/office/powerpoint/2010/main" val="42342265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Trapezoid 132"/>
          <p:cNvSpPr/>
          <p:nvPr/>
        </p:nvSpPr>
        <p:spPr>
          <a:xfrm rot="5400000">
            <a:off x="-1614514" y="3382112"/>
            <a:ext cx="5419293" cy="966014"/>
          </a:xfrm>
          <a:prstGeom prst="trapezoid">
            <a:avLst>
              <a:gd name="adj" fmla="val 22799"/>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34" name="Rectangle 133"/>
          <p:cNvSpPr/>
          <p:nvPr/>
        </p:nvSpPr>
        <p:spPr>
          <a:xfrm rot="10800000">
            <a:off x="329490" y="1154420"/>
            <a:ext cx="293267" cy="5419293"/>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6" name="Rectangle 5"/>
          <p:cNvSpPr/>
          <p:nvPr/>
        </p:nvSpPr>
        <p:spPr>
          <a:xfrm>
            <a:off x="1580958" y="1377145"/>
            <a:ext cx="3029140" cy="4966579"/>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92" name="TextBox 91"/>
          <p:cNvSpPr txBox="1"/>
          <p:nvPr/>
        </p:nvSpPr>
        <p:spPr>
          <a:xfrm>
            <a:off x="6149406" y="927462"/>
            <a:ext cx="5080000" cy="1415772"/>
          </a:xfrm>
          <a:prstGeom prst="rect">
            <a:avLst/>
          </a:prstGeom>
          <a:noFill/>
        </p:spPr>
        <p:txBody>
          <a:bodyPr wrap="square" rtlCol="0">
            <a:spAutoFit/>
          </a:bodyPr>
          <a:lstStyle/>
          <a:p>
            <a:r>
              <a:rPr lang="en-US" sz="1600" b="1" dirty="0" smtClean="0"/>
              <a:t>Step1:</a:t>
            </a:r>
          </a:p>
          <a:p>
            <a:r>
              <a:rPr lang="en-US" sz="1400" dirty="0" smtClean="0"/>
              <a:t>Measure the exact width of the window frame for 3 places (top, middle, and bottom). </a:t>
            </a:r>
          </a:p>
          <a:p>
            <a:endParaRPr lang="en-US" sz="1400" dirty="0"/>
          </a:p>
          <a:p>
            <a:r>
              <a:rPr lang="en-US" sz="1400" dirty="0"/>
              <a:t>Taking measurement from 3 places is to ensure that the window grid is parallel to the wall</a:t>
            </a:r>
            <a:r>
              <a:rPr lang="en-US" sz="1400" dirty="0" smtClean="0"/>
              <a:t>.</a:t>
            </a:r>
            <a:endParaRPr lang="en-US" sz="1400" dirty="0"/>
          </a:p>
        </p:txBody>
      </p:sp>
      <p:sp>
        <p:nvSpPr>
          <p:cNvPr id="43" name="TextBox 42"/>
          <p:cNvSpPr txBox="1"/>
          <p:nvPr/>
        </p:nvSpPr>
        <p:spPr>
          <a:xfrm>
            <a:off x="6149406" y="2537317"/>
            <a:ext cx="5080000" cy="984885"/>
          </a:xfrm>
          <a:prstGeom prst="rect">
            <a:avLst/>
          </a:prstGeom>
          <a:noFill/>
        </p:spPr>
        <p:txBody>
          <a:bodyPr wrap="square" rtlCol="0">
            <a:spAutoFit/>
          </a:bodyPr>
          <a:lstStyle/>
          <a:p>
            <a:r>
              <a:rPr lang="en-US" sz="1600" b="1" dirty="0" smtClean="0"/>
              <a:t>Step2:</a:t>
            </a:r>
          </a:p>
          <a:p>
            <a:r>
              <a:rPr lang="en-US" sz="1400" dirty="0" smtClean="0"/>
              <a:t>Add 100mm to the total width.</a:t>
            </a:r>
          </a:p>
          <a:p>
            <a:endParaRPr lang="en-US" sz="1400" dirty="0"/>
          </a:p>
          <a:p>
            <a:r>
              <a:rPr lang="en-US" sz="1400" dirty="0" smtClean="0"/>
              <a:t>Example. 1620mm + 100mm = 1720mm</a:t>
            </a:r>
            <a:endParaRPr lang="en-US" dirty="0"/>
          </a:p>
        </p:txBody>
      </p:sp>
      <p:sp>
        <p:nvSpPr>
          <p:cNvPr id="86" name="TextBox 85"/>
          <p:cNvSpPr txBox="1"/>
          <p:nvPr/>
        </p:nvSpPr>
        <p:spPr>
          <a:xfrm>
            <a:off x="6149406" y="3605240"/>
            <a:ext cx="5546408" cy="3970318"/>
          </a:xfrm>
          <a:prstGeom prst="rect">
            <a:avLst/>
          </a:prstGeom>
          <a:noFill/>
        </p:spPr>
        <p:txBody>
          <a:bodyPr wrap="square" rtlCol="0">
            <a:spAutoFit/>
          </a:bodyPr>
          <a:lstStyle/>
          <a:p>
            <a:r>
              <a:rPr lang="en-US" sz="1600" b="1" dirty="0" smtClean="0"/>
              <a:t>Step3:</a:t>
            </a:r>
          </a:p>
          <a:p>
            <a:r>
              <a:rPr lang="en-US" sz="1400" dirty="0" smtClean="0"/>
              <a:t>Measure the height you would like the blind to cover (ensure the height is enough to cover the entire window). </a:t>
            </a:r>
            <a:r>
              <a:rPr lang="en-US" sz="1400" u="sng" dirty="0" smtClean="0">
                <a:solidFill>
                  <a:srgbClr val="FF0000"/>
                </a:solidFill>
              </a:rPr>
              <a:t>Minimum of 50mm or 5cm allowance will be required </a:t>
            </a:r>
            <a:r>
              <a:rPr lang="en-US" sz="1400" dirty="0" smtClean="0"/>
              <a:t>for the installation above the top window frame.</a:t>
            </a:r>
          </a:p>
          <a:p>
            <a:r>
              <a:rPr lang="en-US" sz="1400" dirty="0"/>
              <a:t/>
            </a:r>
            <a:br>
              <a:rPr lang="en-US" sz="1400" dirty="0"/>
            </a:br>
            <a:r>
              <a:rPr lang="en-US" sz="1400" dirty="0" smtClean="0"/>
              <a:t>Recommendation: Height measurement, top to bottom window frame total measurement, add 100mm or 10cm to each end for optimum coverage.</a:t>
            </a:r>
          </a:p>
          <a:p>
            <a:endParaRPr lang="en-US" sz="1400" dirty="0"/>
          </a:p>
          <a:p>
            <a:r>
              <a:rPr lang="en-US" sz="1400" dirty="0" smtClean="0"/>
              <a:t>Example. 2300mm + 100mm (top) + 100mm (bottom) = 2500mm</a:t>
            </a:r>
          </a:p>
          <a:p>
            <a:endParaRPr lang="en-US" sz="1400" dirty="0" smtClean="0"/>
          </a:p>
          <a:p>
            <a:r>
              <a:rPr lang="en-US" sz="1400" dirty="0" smtClean="0"/>
              <a:t>In the event there are insufficient space for height allowance (</a:t>
            </a:r>
            <a:r>
              <a:rPr lang="en-US" sz="1400" dirty="0" err="1" smtClean="0"/>
              <a:t>eg</a:t>
            </a:r>
            <a:r>
              <a:rPr lang="en-US" sz="1400" dirty="0" smtClean="0"/>
              <a:t> full height windows), the addition of top/bottom allowance is not required</a:t>
            </a:r>
            <a:endParaRPr lang="en-US" sz="1400" dirty="0"/>
          </a:p>
          <a:p>
            <a:endParaRPr lang="en-US" dirty="0" smtClean="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a:p>
        </p:txBody>
      </p:sp>
      <p:sp>
        <p:nvSpPr>
          <p:cNvPr id="93" name="Rectangle 92"/>
          <p:cNvSpPr/>
          <p:nvPr/>
        </p:nvSpPr>
        <p:spPr>
          <a:xfrm>
            <a:off x="2077612" y="1847288"/>
            <a:ext cx="1916775" cy="274163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97" name="Rectangle 96"/>
          <p:cNvSpPr/>
          <p:nvPr/>
        </p:nvSpPr>
        <p:spPr>
          <a:xfrm>
            <a:off x="2087870" y="1835881"/>
            <a:ext cx="960352" cy="2751467"/>
          </a:xfrm>
          <a:prstGeom prst="rect">
            <a:avLst/>
          </a:prstGeom>
          <a:noFill/>
          <a:ln w="762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98" name="Rectangle 97"/>
          <p:cNvSpPr/>
          <p:nvPr/>
        </p:nvSpPr>
        <p:spPr>
          <a:xfrm>
            <a:off x="3058904" y="1835881"/>
            <a:ext cx="965201" cy="2751467"/>
          </a:xfrm>
          <a:prstGeom prst="rect">
            <a:avLst/>
          </a:prstGeom>
          <a:noFill/>
          <a:ln w="762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cxnSp>
        <p:nvCxnSpPr>
          <p:cNvPr id="105" name="Straight Connector 104"/>
          <p:cNvCxnSpPr/>
          <p:nvPr/>
        </p:nvCxnSpPr>
        <p:spPr>
          <a:xfrm>
            <a:off x="4592921" y="1380133"/>
            <a:ext cx="10543" cy="49665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7" name="TextBox 116"/>
          <p:cNvSpPr txBox="1"/>
          <p:nvPr/>
        </p:nvSpPr>
        <p:spPr>
          <a:xfrm>
            <a:off x="3471699" y="2061583"/>
            <a:ext cx="520014" cy="369332"/>
          </a:xfrm>
          <a:prstGeom prst="rect">
            <a:avLst/>
          </a:prstGeom>
          <a:noFill/>
          <a:ln>
            <a:noFill/>
          </a:ln>
        </p:spPr>
        <p:txBody>
          <a:bodyPr wrap="none" rtlCol="0">
            <a:spAutoFit/>
          </a:bodyPr>
          <a:lstStyle/>
          <a:p>
            <a:r>
              <a:rPr lang="en-US" dirty="0" smtClean="0"/>
              <a:t>Top</a:t>
            </a:r>
            <a:endParaRPr lang="en-US" dirty="0"/>
          </a:p>
        </p:txBody>
      </p:sp>
      <p:sp>
        <p:nvSpPr>
          <p:cNvPr id="118" name="TextBox 117"/>
          <p:cNvSpPr txBox="1"/>
          <p:nvPr/>
        </p:nvSpPr>
        <p:spPr>
          <a:xfrm>
            <a:off x="3168542" y="2890570"/>
            <a:ext cx="846707" cy="369332"/>
          </a:xfrm>
          <a:prstGeom prst="rect">
            <a:avLst/>
          </a:prstGeom>
          <a:noFill/>
          <a:ln>
            <a:noFill/>
          </a:ln>
        </p:spPr>
        <p:txBody>
          <a:bodyPr wrap="none" rtlCol="0">
            <a:spAutoFit/>
          </a:bodyPr>
          <a:lstStyle/>
          <a:p>
            <a:r>
              <a:rPr lang="en-US" dirty="0" smtClean="0"/>
              <a:t>Middle</a:t>
            </a:r>
            <a:endParaRPr lang="en-US" dirty="0"/>
          </a:p>
        </p:txBody>
      </p:sp>
      <p:sp>
        <p:nvSpPr>
          <p:cNvPr id="119" name="TextBox 118"/>
          <p:cNvSpPr txBox="1"/>
          <p:nvPr/>
        </p:nvSpPr>
        <p:spPr>
          <a:xfrm>
            <a:off x="3118234" y="3773046"/>
            <a:ext cx="886076" cy="369332"/>
          </a:xfrm>
          <a:prstGeom prst="rect">
            <a:avLst/>
          </a:prstGeom>
          <a:noFill/>
          <a:ln>
            <a:noFill/>
          </a:ln>
        </p:spPr>
        <p:txBody>
          <a:bodyPr wrap="none" rtlCol="0">
            <a:spAutoFit/>
          </a:bodyPr>
          <a:lstStyle/>
          <a:p>
            <a:r>
              <a:rPr lang="en-US" dirty="0" smtClean="0"/>
              <a:t>Bottom</a:t>
            </a:r>
            <a:endParaRPr lang="en-US" dirty="0"/>
          </a:p>
        </p:txBody>
      </p:sp>
      <p:sp>
        <p:nvSpPr>
          <p:cNvPr id="120" name="TextBox 119"/>
          <p:cNvSpPr txBox="1"/>
          <p:nvPr/>
        </p:nvSpPr>
        <p:spPr>
          <a:xfrm>
            <a:off x="3218749" y="2295046"/>
            <a:ext cx="835485" cy="307777"/>
          </a:xfrm>
          <a:prstGeom prst="rect">
            <a:avLst/>
          </a:prstGeom>
          <a:noFill/>
          <a:ln>
            <a:noFill/>
          </a:ln>
        </p:spPr>
        <p:txBody>
          <a:bodyPr wrap="none" rtlCol="0">
            <a:spAutoFit/>
          </a:bodyPr>
          <a:lstStyle/>
          <a:p>
            <a:r>
              <a:rPr lang="en-US" sz="1400" dirty="0" smtClean="0"/>
              <a:t>1620mm</a:t>
            </a:r>
            <a:endParaRPr lang="en-US" sz="1400" dirty="0"/>
          </a:p>
        </p:txBody>
      </p:sp>
      <p:cxnSp>
        <p:nvCxnSpPr>
          <p:cNvPr id="121" name="Straight Arrow Connector 120"/>
          <p:cNvCxnSpPr/>
          <p:nvPr/>
        </p:nvCxnSpPr>
        <p:spPr>
          <a:xfrm>
            <a:off x="2053125" y="2129580"/>
            <a:ext cx="2003490" cy="7598"/>
          </a:xfrm>
          <a:prstGeom prst="straightConnector1">
            <a:avLst/>
          </a:prstGeom>
          <a:ln>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122" name="Straight Arrow Connector 121"/>
          <p:cNvCxnSpPr/>
          <p:nvPr/>
        </p:nvCxnSpPr>
        <p:spPr>
          <a:xfrm flipV="1">
            <a:off x="2049006" y="2750096"/>
            <a:ext cx="2007609" cy="545"/>
          </a:xfrm>
          <a:prstGeom prst="straightConnector1">
            <a:avLst/>
          </a:prstGeom>
          <a:ln>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grpSp>
        <p:nvGrpSpPr>
          <p:cNvPr id="124" name="Group 123"/>
          <p:cNvGrpSpPr/>
          <p:nvPr/>
        </p:nvGrpSpPr>
        <p:grpSpPr>
          <a:xfrm>
            <a:off x="3372362" y="5968110"/>
            <a:ext cx="1237735" cy="276999"/>
            <a:chOff x="2971800" y="5199742"/>
            <a:chExt cx="1237735" cy="276999"/>
          </a:xfrm>
        </p:grpSpPr>
        <p:sp>
          <p:nvSpPr>
            <p:cNvPr id="125" name="Rectangle 124"/>
            <p:cNvSpPr/>
            <p:nvPr/>
          </p:nvSpPr>
          <p:spPr>
            <a:xfrm>
              <a:off x="2971800" y="5285855"/>
              <a:ext cx="104775" cy="104775"/>
            </a:xfrm>
            <a:prstGeom prst="rect">
              <a:avLst/>
            </a:prstGeom>
            <a:solidFill>
              <a:schemeClr val="accent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TextBox 125"/>
            <p:cNvSpPr txBox="1"/>
            <p:nvPr/>
          </p:nvSpPr>
          <p:spPr>
            <a:xfrm>
              <a:off x="3071595" y="5199742"/>
              <a:ext cx="1137940" cy="276999"/>
            </a:xfrm>
            <a:prstGeom prst="rect">
              <a:avLst/>
            </a:prstGeom>
            <a:noFill/>
            <a:ln>
              <a:noFill/>
            </a:ln>
          </p:spPr>
          <p:txBody>
            <a:bodyPr wrap="none" rtlCol="0">
              <a:spAutoFit/>
            </a:bodyPr>
            <a:lstStyle/>
            <a:p>
              <a:r>
                <a:rPr lang="en-US" sz="1200" dirty="0" smtClean="0"/>
                <a:t>Window Frame</a:t>
              </a:r>
              <a:endParaRPr lang="en-US" sz="1200" dirty="0"/>
            </a:p>
          </p:txBody>
        </p:sp>
      </p:grpSp>
      <p:sp>
        <p:nvSpPr>
          <p:cNvPr id="127" name="TextBox 126"/>
          <p:cNvSpPr txBox="1"/>
          <p:nvPr/>
        </p:nvSpPr>
        <p:spPr>
          <a:xfrm>
            <a:off x="3208781" y="3158288"/>
            <a:ext cx="835485" cy="307777"/>
          </a:xfrm>
          <a:prstGeom prst="rect">
            <a:avLst/>
          </a:prstGeom>
          <a:noFill/>
          <a:ln>
            <a:noFill/>
          </a:ln>
        </p:spPr>
        <p:txBody>
          <a:bodyPr wrap="none" rtlCol="0">
            <a:spAutoFit/>
          </a:bodyPr>
          <a:lstStyle/>
          <a:p>
            <a:r>
              <a:rPr lang="en-US" sz="1400" dirty="0" smtClean="0"/>
              <a:t>1620mm</a:t>
            </a:r>
            <a:endParaRPr lang="en-US" sz="1400" dirty="0"/>
          </a:p>
        </p:txBody>
      </p:sp>
      <p:sp>
        <p:nvSpPr>
          <p:cNvPr id="128" name="TextBox 127"/>
          <p:cNvSpPr txBox="1"/>
          <p:nvPr/>
        </p:nvSpPr>
        <p:spPr>
          <a:xfrm>
            <a:off x="3143529" y="4014232"/>
            <a:ext cx="835485" cy="307777"/>
          </a:xfrm>
          <a:prstGeom prst="rect">
            <a:avLst/>
          </a:prstGeom>
          <a:noFill/>
          <a:ln>
            <a:noFill/>
          </a:ln>
        </p:spPr>
        <p:txBody>
          <a:bodyPr wrap="none" rtlCol="0">
            <a:spAutoFit/>
          </a:bodyPr>
          <a:lstStyle/>
          <a:p>
            <a:r>
              <a:rPr lang="en-US" sz="1400" dirty="0" smtClean="0"/>
              <a:t>1620mm</a:t>
            </a:r>
            <a:endParaRPr lang="en-US" sz="1400" dirty="0"/>
          </a:p>
        </p:txBody>
      </p:sp>
      <p:sp>
        <p:nvSpPr>
          <p:cNvPr id="129" name="TextBox 128"/>
          <p:cNvSpPr txBox="1"/>
          <p:nvPr/>
        </p:nvSpPr>
        <p:spPr>
          <a:xfrm rot="5400000">
            <a:off x="2122825" y="3459362"/>
            <a:ext cx="891820" cy="307777"/>
          </a:xfrm>
          <a:prstGeom prst="rect">
            <a:avLst/>
          </a:prstGeom>
          <a:noFill/>
        </p:spPr>
        <p:txBody>
          <a:bodyPr wrap="square" rtlCol="0">
            <a:spAutoFit/>
          </a:bodyPr>
          <a:lstStyle/>
          <a:p>
            <a:r>
              <a:rPr lang="en-US" sz="1400" dirty="0" smtClean="0"/>
              <a:t>2300mm</a:t>
            </a:r>
            <a:endParaRPr lang="en-US" sz="1400" dirty="0"/>
          </a:p>
        </p:txBody>
      </p:sp>
      <p:cxnSp>
        <p:nvCxnSpPr>
          <p:cNvPr id="130" name="Straight Arrow Connector 129"/>
          <p:cNvCxnSpPr/>
          <p:nvPr/>
        </p:nvCxnSpPr>
        <p:spPr>
          <a:xfrm>
            <a:off x="2407713" y="1789484"/>
            <a:ext cx="5287" cy="2839666"/>
          </a:xfrm>
          <a:prstGeom prst="straightConnector1">
            <a:avLst/>
          </a:prstGeom>
          <a:ln>
            <a:headEnd type="triangle" w="lg" len="lg"/>
            <a:tailEnd type="triangle" w="lg" len="lg"/>
          </a:ln>
        </p:spPr>
        <p:style>
          <a:lnRef idx="1">
            <a:schemeClr val="dk1"/>
          </a:lnRef>
          <a:fillRef idx="0">
            <a:schemeClr val="dk1"/>
          </a:fillRef>
          <a:effectRef idx="0">
            <a:schemeClr val="dk1"/>
          </a:effectRef>
          <a:fontRef idx="minor">
            <a:schemeClr val="tx1"/>
          </a:fontRef>
        </p:style>
      </p:cxnSp>
      <p:sp>
        <p:nvSpPr>
          <p:cNvPr id="9" name="Trapezoid 8"/>
          <p:cNvSpPr/>
          <p:nvPr/>
        </p:nvSpPr>
        <p:spPr>
          <a:xfrm rot="16200000">
            <a:off x="2379835" y="3376270"/>
            <a:ext cx="5419293" cy="966014"/>
          </a:xfrm>
          <a:prstGeom prst="trapezoid">
            <a:avLst>
              <a:gd name="adj" fmla="val 22799"/>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31" name="Rectangle 130"/>
          <p:cNvSpPr/>
          <p:nvPr/>
        </p:nvSpPr>
        <p:spPr>
          <a:xfrm>
            <a:off x="5569380" y="1149631"/>
            <a:ext cx="293267" cy="5419293"/>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29" name="TextBox 28"/>
          <p:cNvSpPr txBox="1"/>
          <p:nvPr/>
        </p:nvSpPr>
        <p:spPr>
          <a:xfrm>
            <a:off x="2819507" y="129818"/>
            <a:ext cx="6955494" cy="830997"/>
          </a:xfrm>
          <a:prstGeom prst="rect">
            <a:avLst/>
          </a:prstGeom>
          <a:noFill/>
        </p:spPr>
        <p:txBody>
          <a:bodyPr wrap="none" rtlCol="0">
            <a:spAutoFit/>
          </a:bodyPr>
          <a:lstStyle/>
          <a:p>
            <a:pPr algn="ctr"/>
            <a:r>
              <a:rPr lang="en-US" sz="2400" i="1" u="sng" dirty="0" smtClean="0"/>
              <a:t>For </a:t>
            </a:r>
            <a:r>
              <a:rPr lang="en-US" sz="2400" b="1" i="1" u="sng" dirty="0" smtClean="0">
                <a:solidFill>
                  <a:srgbClr val="FF0000"/>
                </a:solidFill>
              </a:rPr>
              <a:t>Normal</a:t>
            </a:r>
            <a:r>
              <a:rPr lang="en-US" sz="2400" i="1" u="sng" dirty="0" smtClean="0"/>
              <a:t> Windows</a:t>
            </a:r>
          </a:p>
          <a:p>
            <a:r>
              <a:rPr lang="en-US" sz="2400" i="1" dirty="0" smtClean="0"/>
              <a:t>(When there is some space between wall and window)</a:t>
            </a:r>
            <a:endParaRPr lang="en-US" sz="2400" i="1" dirty="0"/>
          </a:p>
        </p:txBody>
      </p:sp>
      <p:cxnSp>
        <p:nvCxnSpPr>
          <p:cNvPr id="41" name="Straight Arrow Connector 40"/>
          <p:cNvCxnSpPr/>
          <p:nvPr/>
        </p:nvCxnSpPr>
        <p:spPr>
          <a:xfrm flipV="1">
            <a:off x="2051065" y="4285515"/>
            <a:ext cx="2007609" cy="545"/>
          </a:xfrm>
          <a:prstGeom prst="straightConnector1">
            <a:avLst/>
          </a:prstGeom>
          <a:ln>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99292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347752452"/>
              </p:ext>
            </p:extLst>
          </p:nvPr>
        </p:nvGraphicFramePr>
        <p:xfrm>
          <a:off x="88135" y="121189"/>
          <a:ext cx="12019402" cy="6462691"/>
        </p:xfrm>
        <a:graphic>
          <a:graphicData uri="http://schemas.openxmlformats.org/drawingml/2006/table">
            <a:tbl>
              <a:tblPr firstRow="1" bandRow="1">
                <a:tableStyleId>{5C22544A-7EE6-4342-B048-85BDC9FD1C3A}</a:tableStyleId>
              </a:tblPr>
              <a:tblGrid>
                <a:gridCol w="991518"/>
                <a:gridCol w="2756971"/>
                <a:gridCol w="2756971"/>
                <a:gridCol w="2756971"/>
                <a:gridCol w="2756971"/>
              </a:tblGrid>
              <a:tr h="762567">
                <a:tc gridSpan="5">
                  <a:txBody>
                    <a:bodyPr/>
                    <a:lstStyle/>
                    <a:p>
                      <a:pPr algn="ctr"/>
                      <a:r>
                        <a:rPr lang="en-US" sz="2800" dirty="0" smtClean="0">
                          <a:latin typeface="Algerian" panose="04020705040A02060702" pitchFamily="82" charset="0"/>
                          <a:cs typeface="Aharoni" panose="02010803020104030203" pitchFamily="2" charset="-79"/>
                        </a:rPr>
                        <a:t>4 TYPES</a:t>
                      </a:r>
                      <a:r>
                        <a:rPr lang="en-US" sz="2800" baseline="0" dirty="0" smtClean="0">
                          <a:latin typeface="Algerian" panose="04020705040A02060702" pitchFamily="82" charset="0"/>
                          <a:cs typeface="Aharoni" panose="02010803020104030203" pitchFamily="2" charset="-79"/>
                        </a:rPr>
                        <a:t> OF WINDOWS AND HOW TO MEASURE THEM</a:t>
                      </a:r>
                      <a:endParaRPr lang="en-SG" sz="2800" dirty="0">
                        <a:latin typeface="Algerian" panose="04020705040A02060702" pitchFamily="82" charset="0"/>
                        <a:cs typeface="Aharoni" panose="02010803020104030203" pitchFamily="2" charset="-79"/>
                      </a:endParaRPr>
                    </a:p>
                  </a:txBody>
                  <a:tcPr/>
                </a:tc>
                <a:tc hMerge="1">
                  <a:txBody>
                    <a:bodyPr/>
                    <a:lstStyle/>
                    <a:p>
                      <a:endParaRPr lang="en-SG"/>
                    </a:p>
                  </a:txBody>
                  <a:tcPr/>
                </a:tc>
                <a:tc hMerge="1">
                  <a:txBody>
                    <a:bodyPr/>
                    <a:lstStyle/>
                    <a:p>
                      <a:endParaRPr lang="en-SG"/>
                    </a:p>
                  </a:txBody>
                  <a:tcPr/>
                </a:tc>
                <a:tc hMerge="1">
                  <a:txBody>
                    <a:bodyPr/>
                    <a:lstStyle/>
                    <a:p>
                      <a:endParaRPr lang="en-SG"/>
                    </a:p>
                  </a:txBody>
                  <a:tcPr/>
                </a:tc>
                <a:tc hMerge="1">
                  <a:txBody>
                    <a:bodyPr/>
                    <a:lstStyle/>
                    <a:p>
                      <a:endParaRPr lang="en-SG" dirty="0"/>
                    </a:p>
                  </a:txBody>
                  <a:tcPr/>
                </a:tc>
              </a:tr>
              <a:tr h="1316216">
                <a:tc>
                  <a:txBody>
                    <a:bodyPr/>
                    <a:lstStyle/>
                    <a:p>
                      <a:pPr algn="ctr"/>
                      <a:r>
                        <a:rPr lang="en-US" sz="1700" dirty="0" smtClean="0">
                          <a:latin typeface="Adobe Caslon Pro Bold" panose="0205070206050A020403" pitchFamily="18" charset="0"/>
                        </a:rPr>
                        <a:t>Window</a:t>
                      </a:r>
                      <a:r>
                        <a:rPr lang="en-US" sz="1700" baseline="0" dirty="0" smtClean="0">
                          <a:latin typeface="Adobe Caslon Pro Bold" panose="0205070206050A020403" pitchFamily="18" charset="0"/>
                        </a:rPr>
                        <a:t> Type</a:t>
                      </a:r>
                      <a:endParaRPr lang="en-SG" sz="1700" dirty="0">
                        <a:latin typeface="Adobe Caslon Pro Bold" panose="0205070206050A020403" pitchFamily="18" charset="0"/>
                      </a:endParaRPr>
                    </a:p>
                  </a:txBody>
                  <a:tcPr anchor="ctr"/>
                </a:tc>
                <a:tc>
                  <a:txBody>
                    <a:bodyPr/>
                    <a:lstStyle/>
                    <a:p>
                      <a:pPr algn="ctr"/>
                      <a:r>
                        <a:rPr lang="en-US" dirty="0" smtClean="0">
                          <a:latin typeface="Adobe Caslon Pro Bold" panose="0205070206050A020403" pitchFamily="18" charset="0"/>
                        </a:rPr>
                        <a:t>Normal</a:t>
                      </a:r>
                      <a:endParaRPr lang="en-SG" dirty="0">
                        <a:latin typeface="Adobe Caslon Pro Bold" panose="0205070206050A020403" pitchFamily="18" charset="0"/>
                      </a:endParaRPr>
                    </a:p>
                  </a:txBody>
                  <a:tcPr anchor="ctr"/>
                </a:tc>
                <a:tc>
                  <a:txBody>
                    <a:bodyPr/>
                    <a:lstStyle/>
                    <a:p>
                      <a:pPr algn="ctr"/>
                      <a:r>
                        <a:rPr lang="en-US" dirty="0" smtClean="0">
                          <a:latin typeface="Adobe Caslon Pro Bold" panose="0205070206050A020403" pitchFamily="18" charset="0"/>
                        </a:rPr>
                        <a:t>Wall-to-Wall</a:t>
                      </a:r>
                    </a:p>
                    <a:p>
                      <a:pPr algn="ctr"/>
                      <a:r>
                        <a:rPr lang="en-US" dirty="0" smtClean="0">
                          <a:latin typeface="Adobe Caslon Pro Bold" panose="0205070206050A020403" pitchFamily="18" charset="0"/>
                        </a:rPr>
                        <a:t>Or</a:t>
                      </a:r>
                    </a:p>
                    <a:p>
                      <a:pPr algn="ctr"/>
                      <a:r>
                        <a:rPr lang="en-US" dirty="0" smtClean="0">
                          <a:latin typeface="Adobe Caslon Pro Bold" panose="0205070206050A020403" pitchFamily="18" charset="0"/>
                        </a:rPr>
                        <a:t>Within</a:t>
                      </a:r>
                      <a:r>
                        <a:rPr lang="en-US" baseline="0" dirty="0" smtClean="0">
                          <a:latin typeface="Adobe Caslon Pro Bold" panose="0205070206050A020403" pitchFamily="18" charset="0"/>
                        </a:rPr>
                        <a:t> Mullions</a:t>
                      </a:r>
                      <a:endParaRPr lang="en-SG" dirty="0">
                        <a:latin typeface="Adobe Caslon Pro Bold" panose="0205070206050A020403" pitchFamily="18" charset="0"/>
                      </a:endParaRPr>
                    </a:p>
                  </a:txBody>
                  <a:tcPr anchor="ctr"/>
                </a:tc>
                <a:tc>
                  <a:txBody>
                    <a:bodyPr/>
                    <a:lstStyle/>
                    <a:p>
                      <a:pPr algn="ctr"/>
                      <a:r>
                        <a:rPr lang="en-US" dirty="0" smtClean="0">
                          <a:latin typeface="Adobe Caslon Pro Bold" panose="0205070206050A020403" pitchFamily="18" charset="0"/>
                        </a:rPr>
                        <a:t>Full-Height</a:t>
                      </a:r>
                      <a:endParaRPr lang="en-SG" dirty="0">
                        <a:latin typeface="Adobe Caslon Pro Bold" panose="0205070206050A020403" pitchFamily="18" charset="0"/>
                      </a:endParaRPr>
                    </a:p>
                  </a:txBody>
                  <a:tcPr anchor="ctr"/>
                </a:tc>
                <a:tc>
                  <a:txBody>
                    <a:bodyPr/>
                    <a:lstStyle/>
                    <a:p>
                      <a:pPr algn="ctr"/>
                      <a:r>
                        <a:rPr lang="en-US" dirty="0" smtClean="0">
                          <a:latin typeface="Adobe Caslon Pro Bold" panose="0205070206050A020403" pitchFamily="18" charset="0"/>
                        </a:rPr>
                        <a:t>Fully Constrained</a:t>
                      </a:r>
                    </a:p>
                    <a:p>
                      <a:pPr algn="ctr"/>
                      <a:r>
                        <a:rPr lang="en-US" dirty="0" smtClean="0">
                          <a:latin typeface="Adobe Caslon Pro Bold" panose="0205070206050A020403" pitchFamily="18" charset="0"/>
                        </a:rPr>
                        <a:t>(Full-Height + Wall-to-Wall</a:t>
                      </a:r>
                    </a:p>
                    <a:p>
                      <a:pPr algn="ctr"/>
                      <a:r>
                        <a:rPr lang="en-US" dirty="0" smtClean="0">
                          <a:latin typeface="Adobe Caslon Pro Bold" panose="0205070206050A020403" pitchFamily="18" charset="0"/>
                        </a:rPr>
                        <a:t>or within fixed</a:t>
                      </a:r>
                      <a:r>
                        <a:rPr lang="en-US" baseline="0" dirty="0" smtClean="0">
                          <a:latin typeface="Adobe Caslon Pro Bold" panose="0205070206050A020403" pitchFamily="18" charset="0"/>
                        </a:rPr>
                        <a:t> frame)</a:t>
                      </a:r>
                      <a:endParaRPr lang="en-SG" dirty="0">
                        <a:latin typeface="Adobe Caslon Pro Bold" panose="0205070206050A020403" pitchFamily="18" charset="0"/>
                      </a:endParaRPr>
                    </a:p>
                  </a:txBody>
                  <a:tcPr anchor="ctr"/>
                </a:tc>
              </a:tr>
              <a:tr h="1975421">
                <a:tc>
                  <a:txBody>
                    <a:bodyPr/>
                    <a:lstStyle/>
                    <a:p>
                      <a:pPr algn="ctr"/>
                      <a:r>
                        <a:rPr lang="en-US" sz="1400" dirty="0" smtClean="0">
                          <a:latin typeface="Adobe Garamond Pro" panose="02020502060506020403" pitchFamily="18" charset="0"/>
                        </a:rPr>
                        <a:t>Illustration</a:t>
                      </a:r>
                      <a:endParaRPr lang="en-SG" sz="1400" dirty="0">
                        <a:latin typeface="Adobe Garamond Pro" panose="02020502060506020403" pitchFamily="18" charset="0"/>
                      </a:endParaRPr>
                    </a:p>
                  </a:txBody>
                  <a:tcPr anchor="ctr"/>
                </a:tc>
                <a:tc>
                  <a:txBody>
                    <a:bodyPr/>
                    <a:lstStyle/>
                    <a:p>
                      <a:endParaRPr lang="en-SG" dirty="0">
                        <a:latin typeface="Adobe Garamond Pro" panose="02020502060506020403" pitchFamily="18" charset="0"/>
                      </a:endParaRPr>
                    </a:p>
                  </a:txBody>
                  <a:tcPr/>
                </a:tc>
                <a:tc>
                  <a:txBody>
                    <a:bodyPr/>
                    <a:lstStyle/>
                    <a:p>
                      <a:endParaRPr lang="en-SG" dirty="0">
                        <a:latin typeface="Adobe Garamond Pro" panose="02020502060506020403" pitchFamily="18" charset="0"/>
                      </a:endParaRPr>
                    </a:p>
                  </a:txBody>
                  <a:tcPr/>
                </a:tc>
                <a:tc>
                  <a:txBody>
                    <a:bodyPr/>
                    <a:lstStyle/>
                    <a:p>
                      <a:endParaRPr lang="en-SG" dirty="0">
                        <a:latin typeface="Adobe Garamond Pro" panose="02020502060506020403" pitchFamily="18" charset="0"/>
                      </a:endParaRPr>
                    </a:p>
                  </a:txBody>
                  <a:tcPr/>
                </a:tc>
                <a:tc>
                  <a:txBody>
                    <a:bodyPr/>
                    <a:lstStyle/>
                    <a:p>
                      <a:endParaRPr lang="en-SG" dirty="0">
                        <a:latin typeface="Adobe Garamond Pro" panose="02020502060506020403" pitchFamily="18" charset="0"/>
                      </a:endParaRPr>
                    </a:p>
                  </a:txBody>
                  <a:tcPr/>
                </a:tc>
              </a:tr>
              <a:tr h="762567">
                <a:tc>
                  <a:txBody>
                    <a:bodyPr/>
                    <a:lstStyle/>
                    <a:p>
                      <a:pPr algn="ctr"/>
                      <a:r>
                        <a:rPr lang="en-US" dirty="0" smtClean="0">
                          <a:latin typeface="Adobe Garamond Pro" panose="02020502060506020403" pitchFamily="18" charset="0"/>
                        </a:rPr>
                        <a:t>Blind Height</a:t>
                      </a:r>
                      <a:endParaRPr lang="en-SG" dirty="0">
                        <a:latin typeface="Adobe Garamond Pro" panose="02020502060506020403" pitchFamily="18" charset="0"/>
                      </a:endParaRPr>
                    </a:p>
                  </a:txBody>
                  <a:tcPr anchor="ctr"/>
                </a:tc>
                <a:tc>
                  <a:txBody>
                    <a:bodyPr/>
                    <a:lstStyle/>
                    <a:p>
                      <a:r>
                        <a:rPr lang="en-US" sz="1600" dirty="0" smtClean="0">
                          <a:latin typeface="Adobe Garamond Pro" panose="02020502060506020403" pitchFamily="18" charset="0"/>
                        </a:rPr>
                        <a:t>Window Height</a:t>
                      </a:r>
                      <a:r>
                        <a:rPr lang="en-US" sz="1600" baseline="0" dirty="0" smtClean="0">
                          <a:latin typeface="Adobe Garamond Pro" panose="02020502060506020403" pitchFamily="18" charset="0"/>
                        </a:rPr>
                        <a:t> </a:t>
                      </a:r>
                    </a:p>
                    <a:p>
                      <a:r>
                        <a:rPr lang="en-US" sz="1600" baseline="0" dirty="0" smtClean="0">
                          <a:latin typeface="Adobe Garamond Pro" panose="02020502060506020403" pitchFamily="18" charset="0"/>
                        </a:rPr>
                        <a:t>+ 100mm (top allowance)</a:t>
                      </a:r>
                    </a:p>
                    <a:p>
                      <a:r>
                        <a:rPr lang="en-US" sz="1600" baseline="0" dirty="0" smtClean="0">
                          <a:latin typeface="Adobe Garamond Pro" panose="02020502060506020403" pitchFamily="18" charset="0"/>
                        </a:rPr>
                        <a:t>+ 100mm (bottom allowance)</a:t>
                      </a:r>
                      <a:endParaRPr lang="en-SG" sz="1600" dirty="0">
                        <a:latin typeface="Adobe Garamond Pro" panose="02020502060506020403" pitchFamily="18" charset="0"/>
                      </a:endParaRPr>
                    </a:p>
                  </a:txBody>
                  <a:tcPr/>
                </a:tc>
                <a:tc>
                  <a:txBody>
                    <a:bodyPr/>
                    <a:lstStyle/>
                    <a:p>
                      <a:r>
                        <a:rPr lang="en-SG" sz="1600" dirty="0" smtClean="0">
                          <a:latin typeface="Adobe Garamond Pro" panose="02020502060506020403" pitchFamily="18" charset="0"/>
                        </a:rPr>
                        <a:t>Window Height </a:t>
                      </a:r>
                    </a:p>
                    <a:p>
                      <a:r>
                        <a:rPr lang="en-SG" sz="1600" dirty="0" smtClean="0">
                          <a:latin typeface="Adobe Garamond Pro" panose="02020502060506020403" pitchFamily="18" charset="0"/>
                        </a:rPr>
                        <a:t>+ 100mm (top allowance)</a:t>
                      </a:r>
                    </a:p>
                    <a:p>
                      <a:r>
                        <a:rPr lang="en-SG" sz="1600" dirty="0" smtClean="0">
                          <a:latin typeface="Adobe Garamond Pro" panose="02020502060506020403" pitchFamily="18" charset="0"/>
                        </a:rPr>
                        <a:t>+ 100mm (bottom allowance)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SG" sz="1600" dirty="0" smtClean="0">
                          <a:latin typeface="Adobe Garamond Pro" panose="02020502060506020403" pitchFamily="18" charset="0"/>
                        </a:rPr>
                        <a:t>Window Height </a:t>
                      </a:r>
                      <a:endParaRPr lang="en-US" sz="1600" dirty="0" smtClean="0">
                        <a:latin typeface="Adobe Garamond Pro" panose="02020502060506020403" pitchFamily="18" charset="0"/>
                      </a:endParaRPr>
                    </a:p>
                    <a:p>
                      <a:r>
                        <a:rPr lang="en-US" sz="1600" dirty="0" smtClean="0">
                          <a:latin typeface="Adobe Garamond Pro" panose="02020502060506020403" pitchFamily="18" charset="0"/>
                        </a:rPr>
                        <a:t>-</a:t>
                      </a:r>
                      <a:r>
                        <a:rPr lang="en-US" sz="1600" baseline="0" dirty="0" smtClean="0">
                          <a:latin typeface="Adobe Garamond Pro" panose="02020502060506020403" pitchFamily="18" charset="0"/>
                        </a:rPr>
                        <a:t> 15mm (venetian blinds only)</a:t>
                      </a:r>
                      <a:endParaRPr lang="en-SG" sz="1600" dirty="0">
                        <a:latin typeface="Adobe Garamond Pro" panose="02020502060506020403" pitchFamily="18" charset="0"/>
                      </a:endParaRPr>
                    </a:p>
                  </a:txBody>
                  <a:tcPr/>
                </a:tc>
                <a:tc>
                  <a:txBody>
                    <a:bodyPr/>
                    <a:lstStyle/>
                    <a:p>
                      <a:r>
                        <a:rPr lang="en-SG" sz="1600" dirty="0" smtClean="0">
                          <a:latin typeface="Adobe Garamond Pro" panose="02020502060506020403" pitchFamily="18" charset="0"/>
                        </a:rPr>
                        <a:t>Window Height </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dobe Garamond Pro" panose="02020502060506020403" pitchFamily="18" charset="0"/>
                        </a:rPr>
                        <a:t>-</a:t>
                      </a:r>
                      <a:r>
                        <a:rPr lang="en-US" sz="1600" baseline="0" dirty="0" smtClean="0">
                          <a:latin typeface="Adobe Garamond Pro" panose="02020502060506020403" pitchFamily="18" charset="0"/>
                        </a:rPr>
                        <a:t> 15mm (venetian blinds only)</a:t>
                      </a:r>
                      <a:endParaRPr lang="en-SG" sz="1600" dirty="0" smtClean="0">
                        <a:latin typeface="Adobe Garamond Pro" panose="02020502060506020403" pitchFamily="18" charset="0"/>
                      </a:endParaRPr>
                    </a:p>
                    <a:p>
                      <a:endParaRPr lang="en-SG" sz="1600" dirty="0" smtClean="0">
                        <a:latin typeface="Adobe Garamond Pro" panose="02020502060506020403" pitchFamily="18" charset="0"/>
                      </a:endParaRPr>
                    </a:p>
                  </a:txBody>
                  <a:tcPr/>
                </a:tc>
              </a:tr>
              <a:tr h="762567">
                <a:tc>
                  <a:txBody>
                    <a:bodyPr/>
                    <a:lstStyle/>
                    <a:p>
                      <a:pPr algn="ctr"/>
                      <a:r>
                        <a:rPr lang="en-US" dirty="0" smtClean="0">
                          <a:latin typeface="Adobe Garamond Pro" panose="02020502060506020403" pitchFamily="18" charset="0"/>
                        </a:rPr>
                        <a:t>Blind</a:t>
                      </a:r>
                      <a:r>
                        <a:rPr lang="en-US" baseline="0" dirty="0" smtClean="0">
                          <a:latin typeface="Adobe Garamond Pro" panose="02020502060506020403" pitchFamily="18" charset="0"/>
                        </a:rPr>
                        <a:t> Width</a:t>
                      </a:r>
                      <a:endParaRPr lang="en-SG" dirty="0">
                        <a:latin typeface="Adobe Garamond Pro" panose="02020502060506020403" pitchFamily="18" charset="0"/>
                      </a:endParaRPr>
                    </a:p>
                  </a:txBody>
                  <a:tcPr anchor="ctr"/>
                </a:tc>
                <a:tc>
                  <a:txBody>
                    <a:bodyPr/>
                    <a:lstStyle/>
                    <a:p>
                      <a:r>
                        <a:rPr lang="en-US" sz="1600" dirty="0" smtClean="0">
                          <a:latin typeface="Adobe Garamond Pro" panose="02020502060506020403" pitchFamily="18" charset="0"/>
                        </a:rPr>
                        <a:t>Window Width</a:t>
                      </a:r>
                    </a:p>
                    <a:p>
                      <a:r>
                        <a:rPr lang="en-US" sz="1600" dirty="0" smtClean="0">
                          <a:latin typeface="Adobe Garamond Pro" panose="02020502060506020403" pitchFamily="18" charset="0"/>
                        </a:rPr>
                        <a:t>+ 50mm (left allowance)</a:t>
                      </a:r>
                    </a:p>
                    <a:p>
                      <a:r>
                        <a:rPr lang="en-US" sz="1600" dirty="0" smtClean="0">
                          <a:latin typeface="Adobe Garamond Pro" panose="02020502060506020403" pitchFamily="18" charset="0"/>
                        </a:rPr>
                        <a:t>+</a:t>
                      </a:r>
                      <a:r>
                        <a:rPr lang="en-US" sz="1600" baseline="0" dirty="0" smtClean="0">
                          <a:latin typeface="Adobe Garamond Pro" panose="02020502060506020403" pitchFamily="18" charset="0"/>
                        </a:rPr>
                        <a:t> 50mm (right allowance)</a:t>
                      </a:r>
                      <a:endParaRPr lang="en-SG" sz="1600" dirty="0">
                        <a:latin typeface="Adobe Garamond Pro" panose="02020502060506020403" pitchFamily="18" charset="0"/>
                      </a:endParaRPr>
                    </a:p>
                  </a:txBody>
                  <a:tcPr/>
                </a:tc>
                <a:tc>
                  <a:txBody>
                    <a:bodyPr/>
                    <a:lstStyle/>
                    <a:p>
                      <a:r>
                        <a:rPr lang="en-US" sz="1600" dirty="0" smtClean="0">
                          <a:latin typeface="Adobe Garamond Pro" panose="02020502060506020403" pitchFamily="18" charset="0"/>
                        </a:rPr>
                        <a:t>Window Width</a:t>
                      </a:r>
                    </a:p>
                    <a:p>
                      <a:r>
                        <a:rPr lang="en-US" sz="1600" dirty="0" smtClean="0">
                          <a:latin typeface="Adobe Garamond Pro" panose="02020502060506020403" pitchFamily="18" charset="0"/>
                        </a:rPr>
                        <a:t>- 5mm </a:t>
                      </a:r>
                      <a:endParaRPr lang="en-SG" sz="1600" dirty="0">
                        <a:latin typeface="Adobe Garamond Pro" panose="02020502060506020403" pitchFamily="18" charset="0"/>
                      </a:endParaRPr>
                    </a:p>
                  </a:txBody>
                  <a:tcPr/>
                </a:tc>
                <a:tc>
                  <a:txBody>
                    <a:bodyPr/>
                    <a:lstStyle/>
                    <a:p>
                      <a:r>
                        <a:rPr lang="en-US" sz="1600" dirty="0" smtClean="0">
                          <a:latin typeface="Adobe Garamond Pro" panose="02020502060506020403" pitchFamily="18" charset="0"/>
                        </a:rPr>
                        <a:t>Window Width</a:t>
                      </a:r>
                    </a:p>
                    <a:p>
                      <a:r>
                        <a:rPr lang="en-US" sz="1600" dirty="0" smtClean="0">
                          <a:latin typeface="Adobe Garamond Pro" panose="02020502060506020403" pitchFamily="18" charset="0"/>
                        </a:rPr>
                        <a:t>+ 50mm (left allowance)</a:t>
                      </a:r>
                    </a:p>
                    <a:p>
                      <a:r>
                        <a:rPr lang="en-US" sz="1600" dirty="0" smtClean="0">
                          <a:latin typeface="Adobe Garamond Pro" panose="02020502060506020403" pitchFamily="18" charset="0"/>
                        </a:rPr>
                        <a:t>+</a:t>
                      </a:r>
                      <a:r>
                        <a:rPr lang="en-US" sz="1600" baseline="0" dirty="0" smtClean="0">
                          <a:latin typeface="Adobe Garamond Pro" panose="02020502060506020403" pitchFamily="18" charset="0"/>
                        </a:rPr>
                        <a:t> 50mm (right allowance)</a:t>
                      </a:r>
                      <a:endParaRPr lang="en-SG" sz="1600" dirty="0" smtClean="0">
                        <a:latin typeface="Adobe Garamond Pro" panose="02020502060506020403" pitchFamily="18" charset="0"/>
                      </a:endParaRPr>
                    </a:p>
                  </a:txBody>
                  <a:tcPr/>
                </a:tc>
                <a:tc>
                  <a:txBody>
                    <a:bodyPr/>
                    <a:lstStyle/>
                    <a:p>
                      <a:r>
                        <a:rPr lang="en-US" sz="1600" dirty="0" smtClean="0">
                          <a:latin typeface="Adobe Garamond Pro" panose="02020502060506020403" pitchFamily="18" charset="0"/>
                        </a:rPr>
                        <a:t>Window Width</a:t>
                      </a:r>
                    </a:p>
                    <a:p>
                      <a:r>
                        <a:rPr lang="en-US" sz="1600" dirty="0" smtClean="0">
                          <a:latin typeface="Adobe Garamond Pro" panose="02020502060506020403" pitchFamily="18" charset="0"/>
                        </a:rPr>
                        <a:t>- 5mm </a:t>
                      </a:r>
                      <a:endParaRPr lang="en-SG" sz="1600" dirty="0" smtClean="0">
                        <a:latin typeface="Adobe Garamond Pro" panose="02020502060506020403" pitchFamily="18" charset="0"/>
                      </a:endParaRPr>
                    </a:p>
                    <a:p>
                      <a:endParaRPr lang="en-SG" sz="1600" dirty="0">
                        <a:latin typeface="Adobe Garamond Pro" panose="02020502060506020403" pitchFamily="18" charset="0"/>
                      </a:endParaRPr>
                    </a:p>
                  </a:txBody>
                  <a:tcPr/>
                </a:tc>
              </a:tr>
              <a:tr h="762567">
                <a:tc>
                  <a:txBody>
                    <a:bodyPr/>
                    <a:lstStyle/>
                    <a:p>
                      <a:pPr algn="ctr"/>
                      <a:r>
                        <a:rPr lang="en-US" sz="1050" dirty="0" smtClean="0">
                          <a:latin typeface="Adobe Garamond Pro" panose="02020502060506020403" pitchFamily="18" charset="0"/>
                        </a:rPr>
                        <a:t>Recommended Mounting Type</a:t>
                      </a:r>
                      <a:endParaRPr lang="en-SG" sz="1050" dirty="0">
                        <a:latin typeface="Adobe Garamond Pro" panose="02020502060506020403" pitchFamily="18" charset="0"/>
                      </a:endParaRPr>
                    </a:p>
                  </a:txBody>
                  <a:tcPr anchor="ctr"/>
                </a:tc>
                <a:tc>
                  <a:txBody>
                    <a:bodyPr/>
                    <a:lstStyle/>
                    <a:p>
                      <a:pPr algn="ctr"/>
                      <a:r>
                        <a:rPr lang="en-US" sz="1600" dirty="0" smtClean="0">
                          <a:latin typeface="Adobe Garamond Pro" panose="02020502060506020403" pitchFamily="18" charset="0"/>
                        </a:rPr>
                        <a:t>Wall Mount</a:t>
                      </a:r>
                      <a:endParaRPr lang="en-SG" sz="1600" dirty="0">
                        <a:latin typeface="Adobe Garamond Pro" panose="02020502060506020403" pitchFamily="18" charset="0"/>
                      </a:endParaRPr>
                    </a:p>
                  </a:txBody>
                  <a:tcPr anchor="ctr"/>
                </a:tc>
                <a:tc>
                  <a:txBody>
                    <a:bodyPr/>
                    <a:lstStyle/>
                    <a:p>
                      <a:pPr algn="ctr"/>
                      <a:r>
                        <a:rPr lang="en-US" sz="1600" dirty="0" smtClean="0">
                          <a:latin typeface="Adobe Garamond Pro" panose="02020502060506020403" pitchFamily="18" charset="0"/>
                        </a:rPr>
                        <a:t>Wall Mount</a:t>
                      </a:r>
                      <a:endParaRPr lang="en-SG" sz="1600" dirty="0">
                        <a:latin typeface="Adobe Garamond Pro" panose="02020502060506020403" pitchFamily="18" charset="0"/>
                      </a:endParaRPr>
                    </a:p>
                  </a:txBody>
                  <a:tcPr anchor="ctr"/>
                </a:tc>
                <a:tc>
                  <a:txBody>
                    <a:bodyPr/>
                    <a:lstStyle/>
                    <a:p>
                      <a:pPr algn="ctr"/>
                      <a:r>
                        <a:rPr lang="en-US" sz="1600" dirty="0" smtClean="0">
                          <a:latin typeface="Adobe Garamond Pro" panose="02020502060506020403" pitchFamily="18" charset="0"/>
                        </a:rPr>
                        <a:t>Ceiling</a:t>
                      </a:r>
                      <a:r>
                        <a:rPr lang="en-US" sz="1600" baseline="0" dirty="0" smtClean="0">
                          <a:latin typeface="Adobe Garamond Pro" panose="02020502060506020403" pitchFamily="18" charset="0"/>
                        </a:rPr>
                        <a:t> Mount</a:t>
                      </a:r>
                      <a:endParaRPr lang="en-SG" sz="1600" dirty="0">
                        <a:latin typeface="Adobe Garamond Pro" panose="02020502060506020403" pitchFamily="18" charset="0"/>
                      </a:endParaRPr>
                    </a:p>
                  </a:txBody>
                  <a:tcPr anchor="ctr"/>
                </a:tc>
                <a:tc>
                  <a:txBody>
                    <a:bodyPr/>
                    <a:lstStyle/>
                    <a:p>
                      <a:pPr algn="ctr"/>
                      <a:r>
                        <a:rPr lang="en-US" sz="1600" dirty="0" smtClean="0">
                          <a:latin typeface="Adobe Garamond Pro" panose="02020502060506020403" pitchFamily="18" charset="0"/>
                        </a:rPr>
                        <a:t>Ceiling Mount</a:t>
                      </a:r>
                      <a:endParaRPr lang="en-SG" sz="1600" dirty="0">
                        <a:latin typeface="Adobe Garamond Pro" panose="02020502060506020403" pitchFamily="18" charset="0"/>
                      </a:endParaRPr>
                    </a:p>
                  </a:txBody>
                  <a:tcPr anchor="ctr"/>
                </a:tc>
              </a:tr>
            </a:tbl>
          </a:graphicData>
        </a:graphic>
      </p:graphicFrame>
      <p:sp>
        <p:nvSpPr>
          <p:cNvPr id="10" name="Rectangle 9"/>
          <p:cNvSpPr/>
          <p:nvPr/>
        </p:nvSpPr>
        <p:spPr>
          <a:xfrm>
            <a:off x="1242168" y="2335577"/>
            <a:ext cx="2437466" cy="1718631"/>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nvGrpSpPr>
          <p:cNvPr id="9" name="Group 8"/>
          <p:cNvGrpSpPr/>
          <p:nvPr/>
        </p:nvGrpSpPr>
        <p:grpSpPr>
          <a:xfrm>
            <a:off x="1443647" y="2540601"/>
            <a:ext cx="913963" cy="962764"/>
            <a:chOff x="3305497" y="2177044"/>
            <a:chExt cx="2930527" cy="3193432"/>
          </a:xfrm>
        </p:grpSpPr>
        <p:grpSp>
          <p:nvGrpSpPr>
            <p:cNvPr id="8" name="Group 7"/>
            <p:cNvGrpSpPr/>
            <p:nvPr/>
          </p:nvGrpSpPr>
          <p:grpSpPr>
            <a:xfrm>
              <a:off x="3305497" y="2177044"/>
              <a:ext cx="2930527" cy="3193432"/>
              <a:chOff x="1630933" y="2033825"/>
              <a:chExt cx="2930527" cy="3193432"/>
            </a:xfrm>
          </p:grpSpPr>
          <p:sp>
            <p:nvSpPr>
              <p:cNvPr id="5" name="Rectangle 4"/>
              <p:cNvSpPr/>
              <p:nvPr/>
            </p:nvSpPr>
            <p:spPr>
              <a:xfrm>
                <a:off x="1630933" y="2045232"/>
                <a:ext cx="2899656" cy="318202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7" name="Rectangle 6"/>
              <p:cNvSpPr/>
              <p:nvPr/>
            </p:nvSpPr>
            <p:spPr>
              <a:xfrm>
                <a:off x="3101325" y="2033825"/>
                <a:ext cx="1460135" cy="3193432"/>
              </a:xfrm>
              <a:prstGeom prst="rect">
                <a:avLst/>
              </a:prstGeom>
              <a:noFill/>
              <a:ln w="762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sp>
          <p:nvSpPr>
            <p:cNvPr id="6" name="Rectangle 5"/>
            <p:cNvSpPr/>
            <p:nvPr/>
          </p:nvSpPr>
          <p:spPr>
            <a:xfrm>
              <a:off x="3305498" y="2177044"/>
              <a:ext cx="1470391" cy="3193432"/>
            </a:xfrm>
            <a:prstGeom prst="rect">
              <a:avLst/>
            </a:prstGeom>
            <a:noFill/>
            <a:ln w="762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sp>
        <p:nvSpPr>
          <p:cNvPr id="11" name="Rectangle 10"/>
          <p:cNvSpPr/>
          <p:nvPr/>
        </p:nvSpPr>
        <p:spPr>
          <a:xfrm>
            <a:off x="3963336" y="2335576"/>
            <a:ext cx="2385846" cy="1718631"/>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nvGrpSpPr>
          <p:cNvPr id="12" name="Group 11"/>
          <p:cNvGrpSpPr/>
          <p:nvPr/>
        </p:nvGrpSpPr>
        <p:grpSpPr>
          <a:xfrm>
            <a:off x="4007403" y="2540601"/>
            <a:ext cx="913963" cy="962764"/>
            <a:chOff x="3305497" y="2177044"/>
            <a:chExt cx="2930527" cy="3193432"/>
          </a:xfrm>
        </p:grpSpPr>
        <p:grpSp>
          <p:nvGrpSpPr>
            <p:cNvPr id="13" name="Group 12"/>
            <p:cNvGrpSpPr/>
            <p:nvPr/>
          </p:nvGrpSpPr>
          <p:grpSpPr>
            <a:xfrm>
              <a:off x="3305497" y="2177044"/>
              <a:ext cx="2930527" cy="3193432"/>
              <a:chOff x="1630933" y="2033825"/>
              <a:chExt cx="2930527" cy="3193432"/>
            </a:xfrm>
          </p:grpSpPr>
          <p:sp>
            <p:nvSpPr>
              <p:cNvPr id="15" name="Rectangle 14"/>
              <p:cNvSpPr/>
              <p:nvPr/>
            </p:nvSpPr>
            <p:spPr>
              <a:xfrm>
                <a:off x="1630933" y="2045232"/>
                <a:ext cx="2899656" cy="318202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6" name="Rectangle 15"/>
              <p:cNvSpPr/>
              <p:nvPr/>
            </p:nvSpPr>
            <p:spPr>
              <a:xfrm>
                <a:off x="3101325" y="2033825"/>
                <a:ext cx="1460135" cy="3193432"/>
              </a:xfrm>
              <a:prstGeom prst="rect">
                <a:avLst/>
              </a:prstGeom>
              <a:noFill/>
              <a:ln w="762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sp>
          <p:nvSpPr>
            <p:cNvPr id="14" name="Rectangle 13"/>
            <p:cNvSpPr/>
            <p:nvPr/>
          </p:nvSpPr>
          <p:spPr>
            <a:xfrm>
              <a:off x="3305498" y="2177044"/>
              <a:ext cx="1470391" cy="3193432"/>
            </a:xfrm>
            <a:prstGeom prst="rect">
              <a:avLst/>
            </a:prstGeom>
            <a:noFill/>
            <a:ln w="762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grpSp>
        <p:nvGrpSpPr>
          <p:cNvPr id="17" name="Group 16"/>
          <p:cNvGrpSpPr/>
          <p:nvPr/>
        </p:nvGrpSpPr>
        <p:grpSpPr>
          <a:xfrm>
            <a:off x="4929177" y="2540601"/>
            <a:ext cx="913963" cy="962764"/>
            <a:chOff x="3305497" y="2177044"/>
            <a:chExt cx="2930527" cy="3193432"/>
          </a:xfrm>
        </p:grpSpPr>
        <p:grpSp>
          <p:nvGrpSpPr>
            <p:cNvPr id="18" name="Group 17"/>
            <p:cNvGrpSpPr/>
            <p:nvPr/>
          </p:nvGrpSpPr>
          <p:grpSpPr>
            <a:xfrm>
              <a:off x="3305497" y="2177044"/>
              <a:ext cx="2930527" cy="3193432"/>
              <a:chOff x="1630933" y="2033825"/>
              <a:chExt cx="2930527" cy="3193432"/>
            </a:xfrm>
          </p:grpSpPr>
          <p:sp>
            <p:nvSpPr>
              <p:cNvPr id="20" name="Rectangle 19"/>
              <p:cNvSpPr/>
              <p:nvPr/>
            </p:nvSpPr>
            <p:spPr>
              <a:xfrm>
                <a:off x="1630933" y="2045232"/>
                <a:ext cx="2899656" cy="318202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21" name="Rectangle 20"/>
              <p:cNvSpPr/>
              <p:nvPr/>
            </p:nvSpPr>
            <p:spPr>
              <a:xfrm>
                <a:off x="3101325" y="2033825"/>
                <a:ext cx="1460135" cy="3193432"/>
              </a:xfrm>
              <a:prstGeom prst="rect">
                <a:avLst/>
              </a:prstGeom>
              <a:noFill/>
              <a:ln w="762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sp>
          <p:nvSpPr>
            <p:cNvPr id="19" name="Rectangle 18"/>
            <p:cNvSpPr/>
            <p:nvPr/>
          </p:nvSpPr>
          <p:spPr>
            <a:xfrm>
              <a:off x="3305498" y="2177044"/>
              <a:ext cx="1470391" cy="3193432"/>
            </a:xfrm>
            <a:prstGeom prst="rect">
              <a:avLst/>
            </a:prstGeom>
            <a:noFill/>
            <a:ln w="762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grpSp>
        <p:nvGrpSpPr>
          <p:cNvPr id="22" name="Group 21"/>
          <p:cNvGrpSpPr/>
          <p:nvPr/>
        </p:nvGrpSpPr>
        <p:grpSpPr>
          <a:xfrm>
            <a:off x="5387321" y="2540601"/>
            <a:ext cx="913963" cy="962764"/>
            <a:chOff x="3305497" y="2177044"/>
            <a:chExt cx="2930527" cy="3193432"/>
          </a:xfrm>
        </p:grpSpPr>
        <p:grpSp>
          <p:nvGrpSpPr>
            <p:cNvPr id="23" name="Group 22"/>
            <p:cNvGrpSpPr/>
            <p:nvPr/>
          </p:nvGrpSpPr>
          <p:grpSpPr>
            <a:xfrm>
              <a:off x="3305497" y="2177044"/>
              <a:ext cx="2930527" cy="3193432"/>
              <a:chOff x="1630933" y="2033825"/>
              <a:chExt cx="2930527" cy="3193432"/>
            </a:xfrm>
          </p:grpSpPr>
          <p:sp>
            <p:nvSpPr>
              <p:cNvPr id="25" name="Rectangle 24"/>
              <p:cNvSpPr/>
              <p:nvPr/>
            </p:nvSpPr>
            <p:spPr>
              <a:xfrm>
                <a:off x="1630933" y="2045232"/>
                <a:ext cx="2899656" cy="318202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26" name="Rectangle 25"/>
              <p:cNvSpPr/>
              <p:nvPr/>
            </p:nvSpPr>
            <p:spPr>
              <a:xfrm>
                <a:off x="3101325" y="2033825"/>
                <a:ext cx="1460135" cy="3193432"/>
              </a:xfrm>
              <a:prstGeom prst="rect">
                <a:avLst/>
              </a:prstGeom>
              <a:noFill/>
              <a:ln w="762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sp>
          <p:nvSpPr>
            <p:cNvPr id="24" name="Rectangle 23"/>
            <p:cNvSpPr/>
            <p:nvPr/>
          </p:nvSpPr>
          <p:spPr>
            <a:xfrm>
              <a:off x="3305498" y="2177044"/>
              <a:ext cx="1470391" cy="3193432"/>
            </a:xfrm>
            <a:prstGeom prst="rect">
              <a:avLst/>
            </a:prstGeom>
            <a:noFill/>
            <a:ln w="762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sp>
        <p:nvSpPr>
          <p:cNvPr id="27" name="Rectangle 26"/>
          <p:cNvSpPr/>
          <p:nvPr/>
        </p:nvSpPr>
        <p:spPr>
          <a:xfrm>
            <a:off x="6749800" y="2335576"/>
            <a:ext cx="2437466" cy="1718631"/>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nvGrpSpPr>
          <p:cNvPr id="28" name="Group 27"/>
          <p:cNvGrpSpPr/>
          <p:nvPr/>
        </p:nvGrpSpPr>
        <p:grpSpPr>
          <a:xfrm>
            <a:off x="6958653" y="2378367"/>
            <a:ext cx="913963" cy="1634293"/>
            <a:chOff x="3305497" y="2177044"/>
            <a:chExt cx="2930527" cy="3193432"/>
          </a:xfrm>
        </p:grpSpPr>
        <p:grpSp>
          <p:nvGrpSpPr>
            <p:cNvPr id="29" name="Group 28"/>
            <p:cNvGrpSpPr/>
            <p:nvPr/>
          </p:nvGrpSpPr>
          <p:grpSpPr>
            <a:xfrm>
              <a:off x="3305497" y="2177044"/>
              <a:ext cx="2930527" cy="3193432"/>
              <a:chOff x="1630933" y="2033825"/>
              <a:chExt cx="2930527" cy="3193432"/>
            </a:xfrm>
          </p:grpSpPr>
          <p:sp>
            <p:nvSpPr>
              <p:cNvPr id="31" name="Rectangle 30"/>
              <p:cNvSpPr/>
              <p:nvPr/>
            </p:nvSpPr>
            <p:spPr>
              <a:xfrm>
                <a:off x="1630933" y="2045232"/>
                <a:ext cx="2899656" cy="318202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32" name="Rectangle 31"/>
              <p:cNvSpPr/>
              <p:nvPr/>
            </p:nvSpPr>
            <p:spPr>
              <a:xfrm>
                <a:off x="3101325" y="2033825"/>
                <a:ext cx="1460135" cy="3193432"/>
              </a:xfrm>
              <a:prstGeom prst="rect">
                <a:avLst/>
              </a:prstGeom>
              <a:noFill/>
              <a:ln w="762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sp>
          <p:nvSpPr>
            <p:cNvPr id="30" name="Rectangle 29"/>
            <p:cNvSpPr/>
            <p:nvPr/>
          </p:nvSpPr>
          <p:spPr>
            <a:xfrm>
              <a:off x="3305498" y="2177044"/>
              <a:ext cx="1470391" cy="3193432"/>
            </a:xfrm>
            <a:prstGeom prst="rect">
              <a:avLst/>
            </a:prstGeom>
            <a:noFill/>
            <a:ln w="762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sp>
        <p:nvSpPr>
          <p:cNvPr id="33" name="Rectangle 32"/>
          <p:cNvSpPr/>
          <p:nvPr/>
        </p:nvSpPr>
        <p:spPr>
          <a:xfrm>
            <a:off x="9508101" y="2325848"/>
            <a:ext cx="2385846" cy="1718631"/>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nvGrpSpPr>
          <p:cNvPr id="34" name="Group 33"/>
          <p:cNvGrpSpPr/>
          <p:nvPr/>
        </p:nvGrpSpPr>
        <p:grpSpPr>
          <a:xfrm>
            <a:off x="9552168" y="2378366"/>
            <a:ext cx="913963" cy="1634293"/>
            <a:chOff x="3305497" y="2177044"/>
            <a:chExt cx="2930527" cy="3193432"/>
          </a:xfrm>
        </p:grpSpPr>
        <p:grpSp>
          <p:nvGrpSpPr>
            <p:cNvPr id="35" name="Group 34"/>
            <p:cNvGrpSpPr/>
            <p:nvPr/>
          </p:nvGrpSpPr>
          <p:grpSpPr>
            <a:xfrm>
              <a:off x="3305497" y="2177044"/>
              <a:ext cx="2930527" cy="3193432"/>
              <a:chOff x="1630933" y="2033825"/>
              <a:chExt cx="2930527" cy="3193432"/>
            </a:xfrm>
          </p:grpSpPr>
          <p:sp>
            <p:nvSpPr>
              <p:cNvPr id="37" name="Rectangle 36"/>
              <p:cNvSpPr/>
              <p:nvPr/>
            </p:nvSpPr>
            <p:spPr>
              <a:xfrm>
                <a:off x="1630933" y="2045232"/>
                <a:ext cx="2899656" cy="318202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38" name="Rectangle 37"/>
              <p:cNvSpPr/>
              <p:nvPr/>
            </p:nvSpPr>
            <p:spPr>
              <a:xfrm>
                <a:off x="3101325" y="2033825"/>
                <a:ext cx="1460135" cy="3193432"/>
              </a:xfrm>
              <a:prstGeom prst="rect">
                <a:avLst/>
              </a:prstGeom>
              <a:noFill/>
              <a:ln w="762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sp>
          <p:nvSpPr>
            <p:cNvPr id="36" name="Rectangle 35"/>
            <p:cNvSpPr/>
            <p:nvPr/>
          </p:nvSpPr>
          <p:spPr>
            <a:xfrm>
              <a:off x="3305498" y="2177044"/>
              <a:ext cx="1470391" cy="3193432"/>
            </a:xfrm>
            <a:prstGeom prst="rect">
              <a:avLst/>
            </a:prstGeom>
            <a:noFill/>
            <a:ln w="762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grpSp>
        <p:nvGrpSpPr>
          <p:cNvPr id="39" name="Group 38"/>
          <p:cNvGrpSpPr/>
          <p:nvPr/>
        </p:nvGrpSpPr>
        <p:grpSpPr>
          <a:xfrm>
            <a:off x="10473942" y="2378366"/>
            <a:ext cx="913963" cy="1634293"/>
            <a:chOff x="3305497" y="2177044"/>
            <a:chExt cx="2930527" cy="3193432"/>
          </a:xfrm>
        </p:grpSpPr>
        <p:grpSp>
          <p:nvGrpSpPr>
            <p:cNvPr id="40" name="Group 39"/>
            <p:cNvGrpSpPr/>
            <p:nvPr/>
          </p:nvGrpSpPr>
          <p:grpSpPr>
            <a:xfrm>
              <a:off x="3305497" y="2177044"/>
              <a:ext cx="2930527" cy="3193432"/>
              <a:chOff x="1630933" y="2033825"/>
              <a:chExt cx="2930527" cy="3193432"/>
            </a:xfrm>
          </p:grpSpPr>
          <p:sp>
            <p:nvSpPr>
              <p:cNvPr id="42" name="Rectangle 41"/>
              <p:cNvSpPr/>
              <p:nvPr/>
            </p:nvSpPr>
            <p:spPr>
              <a:xfrm>
                <a:off x="1630933" y="2045232"/>
                <a:ext cx="2899656" cy="318202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43" name="Rectangle 42"/>
              <p:cNvSpPr/>
              <p:nvPr/>
            </p:nvSpPr>
            <p:spPr>
              <a:xfrm>
                <a:off x="3101325" y="2033825"/>
                <a:ext cx="1460135" cy="3193432"/>
              </a:xfrm>
              <a:prstGeom prst="rect">
                <a:avLst/>
              </a:prstGeom>
              <a:noFill/>
              <a:ln w="762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sp>
          <p:nvSpPr>
            <p:cNvPr id="41" name="Rectangle 40"/>
            <p:cNvSpPr/>
            <p:nvPr/>
          </p:nvSpPr>
          <p:spPr>
            <a:xfrm>
              <a:off x="3305498" y="2177044"/>
              <a:ext cx="1470391" cy="3193432"/>
            </a:xfrm>
            <a:prstGeom prst="rect">
              <a:avLst/>
            </a:prstGeom>
            <a:noFill/>
            <a:ln w="762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grpSp>
        <p:nvGrpSpPr>
          <p:cNvPr id="44" name="Group 43"/>
          <p:cNvGrpSpPr/>
          <p:nvPr/>
        </p:nvGrpSpPr>
        <p:grpSpPr>
          <a:xfrm>
            <a:off x="10932086" y="2378366"/>
            <a:ext cx="913963" cy="1634293"/>
            <a:chOff x="3305497" y="2177044"/>
            <a:chExt cx="2930527" cy="3193432"/>
          </a:xfrm>
        </p:grpSpPr>
        <p:grpSp>
          <p:nvGrpSpPr>
            <p:cNvPr id="45" name="Group 44"/>
            <p:cNvGrpSpPr/>
            <p:nvPr/>
          </p:nvGrpSpPr>
          <p:grpSpPr>
            <a:xfrm>
              <a:off x="3305497" y="2177044"/>
              <a:ext cx="2930527" cy="3193432"/>
              <a:chOff x="1630933" y="2033825"/>
              <a:chExt cx="2930527" cy="3193432"/>
            </a:xfrm>
          </p:grpSpPr>
          <p:sp>
            <p:nvSpPr>
              <p:cNvPr id="47" name="Rectangle 46"/>
              <p:cNvSpPr/>
              <p:nvPr/>
            </p:nvSpPr>
            <p:spPr>
              <a:xfrm>
                <a:off x="1630933" y="2045232"/>
                <a:ext cx="2899656" cy="318202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48" name="Rectangle 47"/>
              <p:cNvSpPr/>
              <p:nvPr/>
            </p:nvSpPr>
            <p:spPr>
              <a:xfrm>
                <a:off x="3101325" y="2033825"/>
                <a:ext cx="1460135" cy="3193432"/>
              </a:xfrm>
              <a:prstGeom prst="rect">
                <a:avLst/>
              </a:prstGeom>
              <a:noFill/>
              <a:ln w="762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sp>
          <p:nvSpPr>
            <p:cNvPr id="46" name="Rectangle 45"/>
            <p:cNvSpPr/>
            <p:nvPr/>
          </p:nvSpPr>
          <p:spPr>
            <a:xfrm>
              <a:off x="3305498" y="2177044"/>
              <a:ext cx="1470391" cy="3193432"/>
            </a:xfrm>
            <a:prstGeom prst="rect">
              <a:avLst/>
            </a:prstGeom>
            <a:noFill/>
            <a:ln w="762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pic>
        <p:nvPicPr>
          <p:cNvPr id="1026" name="Picture 2" descr="Image result for man clipart"/>
          <p:cNvPicPr>
            <a:picLocks noChangeAspect="1" noChangeArrowheads="1"/>
          </p:cNvPicPr>
          <p:nvPr/>
        </p:nvPicPr>
        <p:blipFill>
          <a:blip r:embed="rId2" cstate="print">
            <a:extLst>
              <a:ext uri="{BEBA8EAE-BF5A-486C-A8C5-ECC9F3942E4B}">
                <a14:imgProps xmlns:a14="http://schemas.microsoft.com/office/drawing/2010/main">
                  <a14:imgLayer r:embed="rId3">
                    <a14:imgEffect>
                      <a14:backgroundRemoval t="0" b="100000" l="4614" r="98712">
                        <a14:foregroundMark x1="50858" y1="51067" x2="50858" y2="51067"/>
                        <a14:foregroundMark x1="65236" y1="46600" x2="65236" y2="46600"/>
                        <a14:foregroundMark x1="32189" y1="50333" x2="32189" y2="50333"/>
                        <a14:foregroundMark x1="36588" y1="46133" x2="36588" y2="46133"/>
                        <a14:foregroundMark x1="43348" y1="45667" x2="43348" y2="45667"/>
                        <a14:foregroundMark x1="49678" y1="41733" x2="49678" y2="41733"/>
                        <a14:foregroundMark x1="67167" y1="37600" x2="67167" y2="37600"/>
                        <a14:foregroundMark x1="74249" y1="42000" x2="74249" y2="42000"/>
                        <a14:foregroundMark x1="58584" y1="49867" x2="58584" y2="49867"/>
                        <a14:foregroundMark x1="58584" y1="44067" x2="58584" y2="44067"/>
                        <a14:foregroundMark x1="58584" y1="56133" x2="58584" y2="56133"/>
                        <a14:foregroundMark x1="43026" y1="46867" x2="68670" y2="54467"/>
                        <a14:foregroundMark x1="74249" y1="39467" x2="66845" y2="54733"/>
                        <a14:foregroundMark x1="28863" y1="52867" x2="40773" y2="42200"/>
                        <a14:backgroundMark x1="32511" y1="65400" x2="32511" y2="65400"/>
                        <a14:backgroundMark x1="79077" y1="62133" x2="79077" y2="62133"/>
                        <a14:backgroundMark x1="33691" y1="61200" x2="33691" y2="61200"/>
                      </a14:backgroundRemoval>
                    </a14:imgEffect>
                  </a14:imgLayer>
                </a14:imgProps>
              </a:ext>
              <a:ext uri="{28A0092B-C50C-407E-A947-70E740481C1C}">
                <a14:useLocalDpi xmlns:a14="http://schemas.microsoft.com/office/drawing/2010/main" val="0"/>
              </a:ext>
            </a:extLst>
          </a:blip>
          <a:srcRect/>
          <a:stretch>
            <a:fillRect/>
          </a:stretch>
        </p:blipFill>
        <p:spPr bwMode="auto">
          <a:xfrm>
            <a:off x="5539271" y="2966778"/>
            <a:ext cx="703064" cy="1131542"/>
          </a:xfrm>
          <a:prstGeom prst="rect">
            <a:avLst/>
          </a:prstGeom>
          <a:noFill/>
          <a:extLst>
            <a:ext uri="{909E8E84-426E-40DD-AFC4-6F175D3DCCD1}">
              <a14:hiddenFill xmlns:a14="http://schemas.microsoft.com/office/drawing/2010/main">
                <a:solidFill>
                  <a:srgbClr val="FFFFFF"/>
                </a:solidFill>
              </a14:hiddenFill>
            </a:ext>
          </a:extLst>
        </p:spPr>
      </p:pic>
      <p:pic>
        <p:nvPicPr>
          <p:cNvPr id="50" name="Picture 2" descr="Image result for man clipart"/>
          <p:cNvPicPr>
            <a:picLocks noChangeAspect="1" noChangeArrowheads="1"/>
          </p:cNvPicPr>
          <p:nvPr/>
        </p:nvPicPr>
        <p:blipFill>
          <a:blip r:embed="rId4" cstate="print">
            <a:extLst>
              <a:ext uri="{BEBA8EAE-BF5A-486C-A8C5-ECC9F3942E4B}">
                <a14:imgProps xmlns:a14="http://schemas.microsoft.com/office/drawing/2010/main">
                  <a14:imgLayer r:embed="rId5">
                    <a14:imgEffect>
                      <a14:backgroundRemoval t="0" b="100000" l="4614" r="98712">
                        <a14:foregroundMark x1="50858" y1="51067" x2="50858" y2="51067"/>
                        <a14:foregroundMark x1="65236" y1="46600" x2="65236" y2="46600"/>
                        <a14:foregroundMark x1="32189" y1="50333" x2="32189" y2="50333"/>
                        <a14:foregroundMark x1="36588" y1="46133" x2="36588" y2="46133"/>
                        <a14:foregroundMark x1="43348" y1="45667" x2="43348" y2="45667"/>
                        <a14:foregroundMark x1="49678" y1="41733" x2="49678" y2="41733"/>
                        <a14:foregroundMark x1="67167" y1="37600" x2="67167" y2="37600"/>
                        <a14:foregroundMark x1="74249" y1="42000" x2="74249" y2="42000"/>
                        <a14:foregroundMark x1="58584" y1="49867" x2="58584" y2="49867"/>
                        <a14:foregroundMark x1="58584" y1="44067" x2="58584" y2="44067"/>
                        <a14:foregroundMark x1="58584" y1="56133" x2="58584" y2="56133"/>
                        <a14:foregroundMark x1="43026" y1="46867" x2="68670" y2="54467"/>
                        <a14:foregroundMark x1="74249" y1="39467" x2="66845" y2="54733"/>
                        <a14:foregroundMark x1="28863" y1="52867" x2="40773" y2="42200"/>
                        <a14:backgroundMark x1="32511" y1="65400" x2="32511" y2="65400"/>
                        <a14:backgroundMark x1="79077" y1="62133" x2="79077" y2="62133"/>
                        <a14:backgroundMark x1="33691" y1="61200" x2="33691" y2="61200"/>
                      </a14:backgroundRemoval>
                    </a14:imgEffect>
                  </a14:imgLayer>
                </a14:imgProps>
              </a:ext>
              <a:ext uri="{28A0092B-C50C-407E-A947-70E740481C1C}">
                <a14:useLocalDpi xmlns:a14="http://schemas.microsoft.com/office/drawing/2010/main" val="0"/>
              </a:ext>
            </a:extLst>
          </a:blip>
          <a:srcRect/>
          <a:stretch>
            <a:fillRect/>
          </a:stretch>
        </p:blipFill>
        <p:spPr bwMode="auto">
          <a:xfrm>
            <a:off x="2678462" y="2957050"/>
            <a:ext cx="703064" cy="1131542"/>
          </a:xfrm>
          <a:prstGeom prst="rect">
            <a:avLst/>
          </a:prstGeom>
          <a:noFill/>
          <a:extLst>
            <a:ext uri="{909E8E84-426E-40DD-AFC4-6F175D3DCCD1}">
              <a14:hiddenFill xmlns:a14="http://schemas.microsoft.com/office/drawing/2010/main">
                <a:solidFill>
                  <a:srgbClr val="FFFFFF"/>
                </a:solidFill>
              </a14:hiddenFill>
            </a:ext>
          </a:extLst>
        </p:spPr>
      </p:pic>
      <p:pic>
        <p:nvPicPr>
          <p:cNvPr id="51" name="Picture 2" descr="Image result for man clipart"/>
          <p:cNvPicPr>
            <a:picLocks noChangeAspect="1" noChangeArrowheads="1"/>
          </p:cNvPicPr>
          <p:nvPr/>
        </p:nvPicPr>
        <p:blipFill>
          <a:blip r:embed="rId4" cstate="print">
            <a:extLst>
              <a:ext uri="{BEBA8EAE-BF5A-486C-A8C5-ECC9F3942E4B}">
                <a14:imgProps xmlns:a14="http://schemas.microsoft.com/office/drawing/2010/main">
                  <a14:imgLayer r:embed="rId5">
                    <a14:imgEffect>
                      <a14:backgroundRemoval t="0" b="100000" l="4614" r="98712">
                        <a14:foregroundMark x1="50858" y1="51067" x2="50858" y2="51067"/>
                        <a14:foregroundMark x1="65236" y1="46600" x2="65236" y2="46600"/>
                        <a14:foregroundMark x1="32189" y1="50333" x2="32189" y2="50333"/>
                        <a14:foregroundMark x1="36588" y1="46133" x2="36588" y2="46133"/>
                        <a14:foregroundMark x1="43348" y1="45667" x2="43348" y2="45667"/>
                        <a14:foregroundMark x1="49678" y1="41733" x2="49678" y2="41733"/>
                        <a14:foregroundMark x1="67167" y1="37600" x2="67167" y2="37600"/>
                        <a14:foregroundMark x1="74249" y1="42000" x2="74249" y2="42000"/>
                        <a14:foregroundMark x1="58584" y1="49867" x2="58584" y2="49867"/>
                        <a14:foregroundMark x1="58584" y1="44067" x2="58584" y2="44067"/>
                        <a14:foregroundMark x1="58584" y1="56133" x2="58584" y2="56133"/>
                        <a14:foregroundMark x1="43026" y1="46867" x2="68670" y2="54467"/>
                        <a14:foregroundMark x1="74249" y1="39467" x2="66845" y2="54733"/>
                        <a14:foregroundMark x1="28863" y1="52867" x2="40773" y2="42200"/>
                        <a14:backgroundMark x1="32511" y1="65400" x2="32511" y2="65400"/>
                        <a14:backgroundMark x1="79077" y1="62133" x2="79077" y2="62133"/>
                        <a14:backgroundMark x1="33691" y1="61200" x2="33691" y2="61200"/>
                      </a14:backgroundRemoval>
                    </a14:imgEffect>
                  </a14:imgLayer>
                </a14:imgProps>
              </a:ext>
              <a:ext uri="{28A0092B-C50C-407E-A947-70E740481C1C}">
                <a14:useLocalDpi xmlns:a14="http://schemas.microsoft.com/office/drawing/2010/main" val="0"/>
              </a:ext>
            </a:extLst>
          </a:blip>
          <a:srcRect/>
          <a:stretch>
            <a:fillRect/>
          </a:stretch>
        </p:blipFill>
        <p:spPr bwMode="auto">
          <a:xfrm>
            <a:off x="8393722" y="2951849"/>
            <a:ext cx="703064" cy="1131542"/>
          </a:xfrm>
          <a:prstGeom prst="rect">
            <a:avLst/>
          </a:prstGeom>
          <a:noFill/>
          <a:extLst>
            <a:ext uri="{909E8E84-426E-40DD-AFC4-6F175D3DCCD1}">
              <a14:hiddenFill xmlns:a14="http://schemas.microsoft.com/office/drawing/2010/main">
                <a:solidFill>
                  <a:srgbClr val="FFFFFF"/>
                </a:solidFill>
              </a14:hiddenFill>
            </a:ext>
          </a:extLst>
        </p:spPr>
      </p:pic>
      <p:pic>
        <p:nvPicPr>
          <p:cNvPr id="52" name="Picture 2" descr="Image result for man clipart"/>
          <p:cNvPicPr>
            <a:picLocks noChangeAspect="1" noChangeArrowheads="1"/>
          </p:cNvPicPr>
          <p:nvPr/>
        </p:nvPicPr>
        <p:blipFill>
          <a:blip r:embed="rId4" cstate="print">
            <a:extLst>
              <a:ext uri="{BEBA8EAE-BF5A-486C-A8C5-ECC9F3942E4B}">
                <a14:imgProps xmlns:a14="http://schemas.microsoft.com/office/drawing/2010/main">
                  <a14:imgLayer r:embed="rId5">
                    <a14:imgEffect>
                      <a14:backgroundRemoval t="0" b="100000" l="4614" r="98712">
                        <a14:foregroundMark x1="50858" y1="51067" x2="50858" y2="51067"/>
                        <a14:foregroundMark x1="65236" y1="46600" x2="65236" y2="46600"/>
                        <a14:foregroundMark x1="32189" y1="50333" x2="32189" y2="50333"/>
                        <a14:foregroundMark x1="36588" y1="46133" x2="36588" y2="46133"/>
                        <a14:foregroundMark x1="43348" y1="45667" x2="43348" y2="45667"/>
                        <a14:foregroundMark x1="49678" y1="41733" x2="49678" y2="41733"/>
                        <a14:foregroundMark x1="67167" y1="37600" x2="67167" y2="37600"/>
                        <a14:foregroundMark x1="74249" y1="42000" x2="74249" y2="42000"/>
                        <a14:foregroundMark x1="58584" y1="49867" x2="58584" y2="49867"/>
                        <a14:foregroundMark x1="58584" y1="44067" x2="58584" y2="44067"/>
                        <a14:foregroundMark x1="58584" y1="56133" x2="58584" y2="56133"/>
                        <a14:foregroundMark x1="43026" y1="46867" x2="68670" y2="54467"/>
                        <a14:foregroundMark x1="74249" y1="39467" x2="66845" y2="54733"/>
                        <a14:foregroundMark x1="28863" y1="52867" x2="40773" y2="42200"/>
                        <a14:backgroundMark x1="32511" y1="65400" x2="32511" y2="65400"/>
                        <a14:backgroundMark x1="79077" y1="62133" x2="79077" y2="62133"/>
                        <a14:backgroundMark x1="33691" y1="61200" x2="33691" y2="61200"/>
                      </a14:backgroundRemoval>
                    </a14:imgEffect>
                  </a14:imgLayer>
                </a14:imgProps>
              </a:ext>
              <a:ext uri="{28A0092B-C50C-407E-A947-70E740481C1C}">
                <a14:useLocalDpi xmlns:a14="http://schemas.microsoft.com/office/drawing/2010/main" val="0"/>
              </a:ext>
            </a:extLst>
          </a:blip>
          <a:srcRect/>
          <a:stretch>
            <a:fillRect/>
          </a:stretch>
        </p:blipFill>
        <p:spPr bwMode="auto">
          <a:xfrm>
            <a:off x="11037754" y="2961577"/>
            <a:ext cx="703064" cy="11315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28730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Trapezoid 132"/>
          <p:cNvSpPr/>
          <p:nvPr/>
        </p:nvSpPr>
        <p:spPr>
          <a:xfrm rot="5400000">
            <a:off x="-1614514" y="3237254"/>
            <a:ext cx="5419293" cy="966014"/>
          </a:xfrm>
          <a:prstGeom prst="trapezoid">
            <a:avLst>
              <a:gd name="adj" fmla="val 22799"/>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34" name="Rectangle 133"/>
          <p:cNvSpPr/>
          <p:nvPr/>
        </p:nvSpPr>
        <p:spPr>
          <a:xfrm rot="10800000">
            <a:off x="329490" y="1009562"/>
            <a:ext cx="293267" cy="5419293"/>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6" name="Rectangle 5"/>
          <p:cNvSpPr/>
          <p:nvPr/>
        </p:nvSpPr>
        <p:spPr>
          <a:xfrm>
            <a:off x="1575685" y="1232732"/>
            <a:ext cx="3029140" cy="4966579"/>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93" name="Rectangle 92"/>
          <p:cNvSpPr/>
          <p:nvPr/>
        </p:nvSpPr>
        <p:spPr>
          <a:xfrm>
            <a:off x="2077612" y="1702430"/>
            <a:ext cx="1916775" cy="274163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97" name="Rectangle 96"/>
          <p:cNvSpPr/>
          <p:nvPr/>
        </p:nvSpPr>
        <p:spPr>
          <a:xfrm>
            <a:off x="2087870" y="1691023"/>
            <a:ext cx="960352" cy="2751467"/>
          </a:xfrm>
          <a:prstGeom prst="rect">
            <a:avLst/>
          </a:prstGeom>
          <a:noFill/>
          <a:ln w="762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98" name="Rectangle 97"/>
          <p:cNvSpPr/>
          <p:nvPr/>
        </p:nvSpPr>
        <p:spPr>
          <a:xfrm>
            <a:off x="3058904" y="1691023"/>
            <a:ext cx="965201" cy="2751467"/>
          </a:xfrm>
          <a:prstGeom prst="rect">
            <a:avLst/>
          </a:prstGeom>
          <a:noFill/>
          <a:ln w="762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cxnSp>
        <p:nvCxnSpPr>
          <p:cNvPr id="105" name="Straight Connector 104"/>
          <p:cNvCxnSpPr/>
          <p:nvPr/>
        </p:nvCxnSpPr>
        <p:spPr>
          <a:xfrm>
            <a:off x="4604826" y="1235275"/>
            <a:ext cx="10543" cy="49665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7" name="TextBox 116"/>
          <p:cNvSpPr txBox="1"/>
          <p:nvPr/>
        </p:nvSpPr>
        <p:spPr>
          <a:xfrm>
            <a:off x="3471699" y="2065006"/>
            <a:ext cx="520014" cy="369332"/>
          </a:xfrm>
          <a:prstGeom prst="rect">
            <a:avLst/>
          </a:prstGeom>
          <a:noFill/>
          <a:ln>
            <a:noFill/>
          </a:ln>
        </p:spPr>
        <p:txBody>
          <a:bodyPr wrap="none" rtlCol="0">
            <a:spAutoFit/>
          </a:bodyPr>
          <a:lstStyle/>
          <a:p>
            <a:r>
              <a:rPr lang="en-US" dirty="0" smtClean="0"/>
              <a:t>Top</a:t>
            </a:r>
            <a:endParaRPr lang="en-US" dirty="0"/>
          </a:p>
        </p:txBody>
      </p:sp>
      <p:sp>
        <p:nvSpPr>
          <p:cNvPr id="118" name="TextBox 117"/>
          <p:cNvSpPr txBox="1"/>
          <p:nvPr/>
        </p:nvSpPr>
        <p:spPr>
          <a:xfrm>
            <a:off x="3168542" y="2745712"/>
            <a:ext cx="846707" cy="369332"/>
          </a:xfrm>
          <a:prstGeom prst="rect">
            <a:avLst/>
          </a:prstGeom>
          <a:noFill/>
          <a:ln>
            <a:noFill/>
          </a:ln>
        </p:spPr>
        <p:txBody>
          <a:bodyPr wrap="none" rtlCol="0">
            <a:spAutoFit/>
          </a:bodyPr>
          <a:lstStyle/>
          <a:p>
            <a:r>
              <a:rPr lang="en-US" dirty="0" smtClean="0"/>
              <a:t>Middle</a:t>
            </a:r>
            <a:endParaRPr lang="en-US" dirty="0"/>
          </a:p>
        </p:txBody>
      </p:sp>
      <p:sp>
        <p:nvSpPr>
          <p:cNvPr id="119" name="TextBox 118"/>
          <p:cNvSpPr txBox="1"/>
          <p:nvPr/>
        </p:nvSpPr>
        <p:spPr>
          <a:xfrm>
            <a:off x="3118234" y="3628188"/>
            <a:ext cx="886076" cy="369332"/>
          </a:xfrm>
          <a:prstGeom prst="rect">
            <a:avLst/>
          </a:prstGeom>
          <a:noFill/>
          <a:ln>
            <a:noFill/>
          </a:ln>
        </p:spPr>
        <p:txBody>
          <a:bodyPr wrap="none" rtlCol="0">
            <a:spAutoFit/>
          </a:bodyPr>
          <a:lstStyle/>
          <a:p>
            <a:r>
              <a:rPr lang="en-US" dirty="0" smtClean="0"/>
              <a:t>Bottom</a:t>
            </a:r>
            <a:endParaRPr lang="en-US" dirty="0"/>
          </a:p>
        </p:txBody>
      </p:sp>
      <p:sp>
        <p:nvSpPr>
          <p:cNvPr id="120" name="TextBox 119"/>
          <p:cNvSpPr txBox="1"/>
          <p:nvPr/>
        </p:nvSpPr>
        <p:spPr>
          <a:xfrm>
            <a:off x="3218749" y="2298469"/>
            <a:ext cx="835485" cy="307777"/>
          </a:xfrm>
          <a:prstGeom prst="rect">
            <a:avLst/>
          </a:prstGeom>
          <a:noFill/>
          <a:ln>
            <a:noFill/>
          </a:ln>
        </p:spPr>
        <p:txBody>
          <a:bodyPr wrap="none" rtlCol="0">
            <a:spAutoFit/>
          </a:bodyPr>
          <a:lstStyle/>
          <a:p>
            <a:r>
              <a:rPr lang="en-US" sz="1400" dirty="0" smtClean="0"/>
              <a:t>1620mm</a:t>
            </a:r>
            <a:endParaRPr lang="en-US" sz="1400" dirty="0"/>
          </a:p>
        </p:txBody>
      </p:sp>
      <p:grpSp>
        <p:nvGrpSpPr>
          <p:cNvPr id="124" name="Group 123"/>
          <p:cNvGrpSpPr/>
          <p:nvPr/>
        </p:nvGrpSpPr>
        <p:grpSpPr>
          <a:xfrm>
            <a:off x="3372362" y="5823252"/>
            <a:ext cx="1237735" cy="276999"/>
            <a:chOff x="2971800" y="5199742"/>
            <a:chExt cx="1237735" cy="276999"/>
          </a:xfrm>
        </p:grpSpPr>
        <p:sp>
          <p:nvSpPr>
            <p:cNvPr id="125" name="Rectangle 124"/>
            <p:cNvSpPr/>
            <p:nvPr/>
          </p:nvSpPr>
          <p:spPr>
            <a:xfrm>
              <a:off x="2971800" y="5285855"/>
              <a:ext cx="104775" cy="104775"/>
            </a:xfrm>
            <a:prstGeom prst="rect">
              <a:avLst/>
            </a:prstGeom>
            <a:solidFill>
              <a:schemeClr val="accent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TextBox 125"/>
            <p:cNvSpPr txBox="1"/>
            <p:nvPr/>
          </p:nvSpPr>
          <p:spPr>
            <a:xfrm>
              <a:off x="3071595" y="5199742"/>
              <a:ext cx="1137940" cy="276999"/>
            </a:xfrm>
            <a:prstGeom prst="rect">
              <a:avLst/>
            </a:prstGeom>
            <a:noFill/>
            <a:ln>
              <a:noFill/>
            </a:ln>
          </p:spPr>
          <p:txBody>
            <a:bodyPr wrap="none" rtlCol="0">
              <a:spAutoFit/>
            </a:bodyPr>
            <a:lstStyle/>
            <a:p>
              <a:r>
                <a:rPr lang="en-US" sz="1200" dirty="0" smtClean="0"/>
                <a:t>Window Frame</a:t>
              </a:r>
              <a:endParaRPr lang="en-US" sz="1200" dirty="0"/>
            </a:p>
          </p:txBody>
        </p:sp>
      </p:grpSp>
      <p:sp>
        <p:nvSpPr>
          <p:cNvPr id="127" name="TextBox 126"/>
          <p:cNvSpPr txBox="1"/>
          <p:nvPr/>
        </p:nvSpPr>
        <p:spPr>
          <a:xfrm>
            <a:off x="3208781" y="3013430"/>
            <a:ext cx="835485" cy="307777"/>
          </a:xfrm>
          <a:prstGeom prst="rect">
            <a:avLst/>
          </a:prstGeom>
          <a:noFill/>
          <a:ln>
            <a:noFill/>
          </a:ln>
        </p:spPr>
        <p:txBody>
          <a:bodyPr wrap="none" rtlCol="0">
            <a:spAutoFit/>
          </a:bodyPr>
          <a:lstStyle/>
          <a:p>
            <a:r>
              <a:rPr lang="en-US" sz="1400" dirty="0" smtClean="0"/>
              <a:t>1620mm</a:t>
            </a:r>
            <a:endParaRPr lang="en-US" sz="1400" dirty="0"/>
          </a:p>
        </p:txBody>
      </p:sp>
      <p:sp>
        <p:nvSpPr>
          <p:cNvPr id="128" name="TextBox 127"/>
          <p:cNvSpPr txBox="1"/>
          <p:nvPr/>
        </p:nvSpPr>
        <p:spPr>
          <a:xfrm>
            <a:off x="3143529" y="3869374"/>
            <a:ext cx="835485" cy="307777"/>
          </a:xfrm>
          <a:prstGeom prst="rect">
            <a:avLst/>
          </a:prstGeom>
          <a:noFill/>
          <a:ln>
            <a:noFill/>
          </a:ln>
        </p:spPr>
        <p:txBody>
          <a:bodyPr wrap="none" rtlCol="0">
            <a:spAutoFit/>
          </a:bodyPr>
          <a:lstStyle/>
          <a:p>
            <a:r>
              <a:rPr lang="en-US" sz="1400" dirty="0" smtClean="0"/>
              <a:t>1620mm</a:t>
            </a:r>
            <a:endParaRPr lang="en-US" sz="1400" dirty="0"/>
          </a:p>
        </p:txBody>
      </p:sp>
      <p:sp>
        <p:nvSpPr>
          <p:cNvPr id="9" name="Trapezoid 8"/>
          <p:cNvSpPr/>
          <p:nvPr/>
        </p:nvSpPr>
        <p:spPr>
          <a:xfrm rot="16200000">
            <a:off x="2376727" y="3231412"/>
            <a:ext cx="5419293" cy="966014"/>
          </a:xfrm>
          <a:prstGeom prst="trapezoid">
            <a:avLst>
              <a:gd name="adj" fmla="val 22799"/>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31" name="Rectangle 130"/>
          <p:cNvSpPr/>
          <p:nvPr/>
        </p:nvSpPr>
        <p:spPr>
          <a:xfrm>
            <a:off x="5569380" y="1004773"/>
            <a:ext cx="293267" cy="5419293"/>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29" name="TextBox 28"/>
          <p:cNvSpPr txBox="1"/>
          <p:nvPr/>
        </p:nvSpPr>
        <p:spPr>
          <a:xfrm>
            <a:off x="5997527" y="900167"/>
            <a:ext cx="3050773" cy="1815882"/>
          </a:xfrm>
          <a:prstGeom prst="rect">
            <a:avLst/>
          </a:prstGeom>
          <a:noFill/>
        </p:spPr>
        <p:txBody>
          <a:bodyPr wrap="square" rtlCol="0">
            <a:spAutoFit/>
          </a:bodyPr>
          <a:lstStyle/>
          <a:p>
            <a:r>
              <a:rPr lang="en-US" sz="1400" u="sng" dirty="0" smtClean="0"/>
              <a:t>Input Width and Height</a:t>
            </a:r>
            <a:endParaRPr lang="en-US" sz="1400" u="sng" dirty="0"/>
          </a:p>
          <a:p>
            <a:r>
              <a:rPr lang="en-US" sz="1400" u="sng" dirty="0" smtClean="0"/>
              <a:t>Width</a:t>
            </a:r>
          </a:p>
          <a:p>
            <a:r>
              <a:rPr lang="en-US" sz="1400" dirty="0" smtClean="0"/>
              <a:t>Example. </a:t>
            </a:r>
          </a:p>
          <a:p>
            <a:r>
              <a:rPr lang="en-US" sz="1400" dirty="0" smtClean="0"/>
              <a:t>Measured Width = 1620mm</a:t>
            </a:r>
          </a:p>
          <a:p>
            <a:r>
              <a:rPr lang="en-US" sz="1400" dirty="0" smtClean="0"/>
              <a:t>After Width Addition = 1620+100mm</a:t>
            </a:r>
          </a:p>
          <a:p>
            <a:r>
              <a:rPr lang="en-US" sz="1400" dirty="0"/>
              <a:t> </a:t>
            </a:r>
            <a:r>
              <a:rPr lang="en-US" sz="1400" dirty="0" smtClean="0"/>
              <a:t>                                          = 1720mm</a:t>
            </a:r>
            <a:endParaRPr lang="en-US" sz="1400" dirty="0"/>
          </a:p>
          <a:p>
            <a:r>
              <a:rPr lang="en-US" sz="1400" dirty="0" smtClean="0"/>
              <a:t>Input measurements = 1720mm </a:t>
            </a:r>
          </a:p>
          <a:p>
            <a:r>
              <a:rPr lang="en-US" sz="1400" dirty="0"/>
              <a:t> </a:t>
            </a:r>
            <a:r>
              <a:rPr lang="en-US" sz="1400" dirty="0" smtClean="0"/>
              <a:t>                                      = </a:t>
            </a:r>
            <a:r>
              <a:rPr lang="en-US" sz="1400" b="1" dirty="0" smtClean="0">
                <a:solidFill>
                  <a:srgbClr val="FF0000"/>
                </a:solidFill>
              </a:rPr>
              <a:t>1.720m</a:t>
            </a:r>
          </a:p>
        </p:txBody>
      </p:sp>
      <p:sp>
        <p:nvSpPr>
          <p:cNvPr id="31" name="Rectangle 30"/>
          <p:cNvSpPr/>
          <p:nvPr/>
        </p:nvSpPr>
        <p:spPr>
          <a:xfrm>
            <a:off x="8902376" y="1113266"/>
            <a:ext cx="3502012" cy="1600438"/>
          </a:xfrm>
          <a:prstGeom prst="rect">
            <a:avLst/>
          </a:prstGeom>
        </p:spPr>
        <p:txBody>
          <a:bodyPr wrap="square">
            <a:spAutoFit/>
          </a:bodyPr>
          <a:lstStyle/>
          <a:p>
            <a:r>
              <a:rPr lang="en-US" sz="1400" u="sng" dirty="0"/>
              <a:t>Height</a:t>
            </a:r>
          </a:p>
          <a:p>
            <a:r>
              <a:rPr lang="en-US" sz="1400" dirty="0"/>
              <a:t>Example. </a:t>
            </a:r>
            <a:endParaRPr lang="en-US" sz="1400" dirty="0" smtClean="0"/>
          </a:p>
          <a:p>
            <a:r>
              <a:rPr lang="en-US" sz="1400" dirty="0" smtClean="0"/>
              <a:t>Measured Height with allowance = 2300mm After Height Addition = 2300 + 200mm</a:t>
            </a:r>
          </a:p>
          <a:p>
            <a:r>
              <a:rPr lang="en-US" sz="1400" dirty="0"/>
              <a:t> </a:t>
            </a:r>
            <a:r>
              <a:rPr lang="en-US" sz="1400" dirty="0" smtClean="0"/>
              <a:t>                                       = 2500mm</a:t>
            </a:r>
          </a:p>
          <a:p>
            <a:r>
              <a:rPr lang="en-US" sz="1400" dirty="0" smtClean="0"/>
              <a:t>Input Height = 2500mm</a:t>
            </a:r>
          </a:p>
          <a:p>
            <a:r>
              <a:rPr lang="en-US" sz="1400" dirty="0"/>
              <a:t> </a:t>
            </a:r>
            <a:r>
              <a:rPr lang="en-US" sz="1400" dirty="0" smtClean="0"/>
              <a:t>                       = </a:t>
            </a:r>
            <a:r>
              <a:rPr lang="en-US" sz="1400" b="1" dirty="0" smtClean="0">
                <a:solidFill>
                  <a:srgbClr val="FF0000"/>
                </a:solidFill>
              </a:rPr>
              <a:t>2.5m</a:t>
            </a:r>
            <a:endParaRPr lang="en-US" sz="1400" b="1" dirty="0">
              <a:solidFill>
                <a:srgbClr val="FF0000"/>
              </a:solidFill>
            </a:endParaRPr>
          </a:p>
        </p:txBody>
      </p:sp>
      <p:pic>
        <p:nvPicPr>
          <p:cNvPr id="33" name="Picture 32"/>
          <p:cNvPicPr>
            <a:picLocks noChangeAspect="1"/>
          </p:cNvPicPr>
          <p:nvPr/>
        </p:nvPicPr>
        <p:blipFill>
          <a:blip r:embed="rId2"/>
          <a:stretch>
            <a:fillRect/>
          </a:stretch>
        </p:blipFill>
        <p:spPr>
          <a:xfrm>
            <a:off x="6272236" y="2807231"/>
            <a:ext cx="5394110" cy="3884220"/>
          </a:xfrm>
          <a:prstGeom prst="rect">
            <a:avLst/>
          </a:prstGeom>
        </p:spPr>
      </p:pic>
      <p:sp>
        <p:nvSpPr>
          <p:cNvPr id="30" name="TextBox 29"/>
          <p:cNvSpPr txBox="1"/>
          <p:nvPr/>
        </p:nvSpPr>
        <p:spPr>
          <a:xfrm>
            <a:off x="2819507" y="129818"/>
            <a:ext cx="6955494" cy="830997"/>
          </a:xfrm>
          <a:prstGeom prst="rect">
            <a:avLst/>
          </a:prstGeom>
          <a:noFill/>
        </p:spPr>
        <p:txBody>
          <a:bodyPr wrap="none" rtlCol="0">
            <a:spAutoFit/>
          </a:bodyPr>
          <a:lstStyle/>
          <a:p>
            <a:pPr algn="ctr"/>
            <a:r>
              <a:rPr lang="en-US" sz="2400" i="1" u="sng" dirty="0" smtClean="0"/>
              <a:t>For </a:t>
            </a:r>
            <a:r>
              <a:rPr lang="en-US" sz="2400" b="1" i="1" u="sng" dirty="0" smtClean="0">
                <a:solidFill>
                  <a:srgbClr val="FF0000"/>
                </a:solidFill>
              </a:rPr>
              <a:t>Normal</a:t>
            </a:r>
            <a:r>
              <a:rPr lang="en-US" sz="2400" i="1" u="sng" dirty="0" smtClean="0"/>
              <a:t> Windows</a:t>
            </a:r>
          </a:p>
          <a:p>
            <a:r>
              <a:rPr lang="en-US" sz="2400" i="1" dirty="0" smtClean="0"/>
              <a:t>(When there is some space between wall and window)</a:t>
            </a:r>
            <a:endParaRPr lang="en-US" sz="2400" i="1" dirty="0"/>
          </a:p>
        </p:txBody>
      </p:sp>
      <p:cxnSp>
        <p:nvCxnSpPr>
          <p:cNvPr id="32" name="Straight Arrow Connector 31"/>
          <p:cNvCxnSpPr/>
          <p:nvPr/>
        </p:nvCxnSpPr>
        <p:spPr>
          <a:xfrm>
            <a:off x="2053125" y="2129580"/>
            <a:ext cx="2003490" cy="7598"/>
          </a:xfrm>
          <a:prstGeom prst="straightConnector1">
            <a:avLst/>
          </a:prstGeom>
          <a:ln>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V="1">
            <a:off x="2049006" y="2750096"/>
            <a:ext cx="2007609" cy="545"/>
          </a:xfrm>
          <a:prstGeom prst="straightConnector1">
            <a:avLst/>
          </a:prstGeom>
          <a:ln>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flipV="1">
            <a:off x="2051065" y="4285515"/>
            <a:ext cx="2007609" cy="545"/>
          </a:xfrm>
          <a:prstGeom prst="straightConnector1">
            <a:avLst/>
          </a:prstGeom>
          <a:ln>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rot="5400000">
            <a:off x="2122825" y="3300612"/>
            <a:ext cx="891820" cy="307777"/>
          </a:xfrm>
          <a:prstGeom prst="rect">
            <a:avLst/>
          </a:prstGeom>
          <a:noFill/>
        </p:spPr>
        <p:txBody>
          <a:bodyPr wrap="square" rtlCol="0">
            <a:spAutoFit/>
          </a:bodyPr>
          <a:lstStyle/>
          <a:p>
            <a:r>
              <a:rPr lang="en-US" sz="1400" dirty="0" smtClean="0"/>
              <a:t>2300mm</a:t>
            </a:r>
            <a:endParaRPr lang="en-US" sz="1400" dirty="0"/>
          </a:p>
        </p:txBody>
      </p:sp>
      <p:cxnSp>
        <p:nvCxnSpPr>
          <p:cNvPr id="37" name="Straight Arrow Connector 36"/>
          <p:cNvCxnSpPr/>
          <p:nvPr/>
        </p:nvCxnSpPr>
        <p:spPr>
          <a:xfrm>
            <a:off x="2407713" y="1637084"/>
            <a:ext cx="5287" cy="2839666"/>
          </a:xfrm>
          <a:prstGeom prst="straightConnector1">
            <a:avLst/>
          </a:prstGeom>
          <a:ln>
            <a:headEnd type="triangle" w="lg" len="lg"/>
            <a:tailEnd type="triangle" w="lg" len="lg"/>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1201085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Trapezoid 132"/>
          <p:cNvSpPr/>
          <p:nvPr/>
        </p:nvSpPr>
        <p:spPr>
          <a:xfrm rot="5400000">
            <a:off x="-1731473" y="3418539"/>
            <a:ext cx="5419293" cy="966014"/>
          </a:xfrm>
          <a:prstGeom prst="trapezoid">
            <a:avLst>
              <a:gd name="adj" fmla="val 22799"/>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34" name="Rectangle 133"/>
          <p:cNvSpPr/>
          <p:nvPr/>
        </p:nvSpPr>
        <p:spPr>
          <a:xfrm rot="10800000">
            <a:off x="212531" y="1190847"/>
            <a:ext cx="293267" cy="5419293"/>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6" name="Rectangle 5"/>
          <p:cNvSpPr/>
          <p:nvPr/>
        </p:nvSpPr>
        <p:spPr>
          <a:xfrm>
            <a:off x="1458726" y="1414017"/>
            <a:ext cx="3029140" cy="4966579"/>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97" name="Rectangle 96"/>
          <p:cNvSpPr/>
          <p:nvPr/>
        </p:nvSpPr>
        <p:spPr>
          <a:xfrm>
            <a:off x="1970911" y="1872308"/>
            <a:ext cx="960352" cy="2751467"/>
          </a:xfrm>
          <a:prstGeom prst="rect">
            <a:avLst/>
          </a:prstGeom>
          <a:noFill/>
          <a:ln w="762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98" name="Rectangle 97"/>
          <p:cNvSpPr/>
          <p:nvPr/>
        </p:nvSpPr>
        <p:spPr>
          <a:xfrm>
            <a:off x="2941945" y="1872308"/>
            <a:ext cx="965201" cy="2751467"/>
          </a:xfrm>
          <a:prstGeom prst="rect">
            <a:avLst/>
          </a:prstGeom>
          <a:noFill/>
          <a:ln w="762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cxnSp>
        <p:nvCxnSpPr>
          <p:cNvPr id="105" name="Straight Connector 104"/>
          <p:cNvCxnSpPr/>
          <p:nvPr/>
        </p:nvCxnSpPr>
        <p:spPr>
          <a:xfrm>
            <a:off x="4487867" y="1416560"/>
            <a:ext cx="10543" cy="49665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rapezoid 8"/>
          <p:cNvSpPr/>
          <p:nvPr/>
        </p:nvSpPr>
        <p:spPr>
          <a:xfrm rot="16200000">
            <a:off x="2259768" y="3420935"/>
            <a:ext cx="5419293" cy="966014"/>
          </a:xfrm>
          <a:prstGeom prst="trapezoid">
            <a:avLst>
              <a:gd name="adj" fmla="val 22799"/>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31" name="Rectangle 130"/>
          <p:cNvSpPr/>
          <p:nvPr/>
        </p:nvSpPr>
        <p:spPr>
          <a:xfrm>
            <a:off x="5452421" y="1194296"/>
            <a:ext cx="293267" cy="5419293"/>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28" name="TextBox 27"/>
          <p:cNvSpPr txBox="1"/>
          <p:nvPr/>
        </p:nvSpPr>
        <p:spPr>
          <a:xfrm>
            <a:off x="2819507" y="129818"/>
            <a:ext cx="6955494" cy="830997"/>
          </a:xfrm>
          <a:prstGeom prst="rect">
            <a:avLst/>
          </a:prstGeom>
          <a:noFill/>
        </p:spPr>
        <p:txBody>
          <a:bodyPr wrap="none" rtlCol="0">
            <a:spAutoFit/>
          </a:bodyPr>
          <a:lstStyle/>
          <a:p>
            <a:pPr algn="ctr"/>
            <a:r>
              <a:rPr lang="en-US" sz="2400" i="1" u="sng" dirty="0" smtClean="0"/>
              <a:t>For </a:t>
            </a:r>
            <a:r>
              <a:rPr lang="en-US" sz="2400" b="1" i="1" u="sng" dirty="0" smtClean="0">
                <a:solidFill>
                  <a:srgbClr val="FF0000"/>
                </a:solidFill>
              </a:rPr>
              <a:t>Normal</a:t>
            </a:r>
            <a:r>
              <a:rPr lang="en-US" sz="2400" i="1" u="sng" dirty="0" smtClean="0"/>
              <a:t> Windows</a:t>
            </a:r>
          </a:p>
          <a:p>
            <a:r>
              <a:rPr lang="en-US" sz="2400" i="1" dirty="0" smtClean="0"/>
              <a:t>(When there is some space between wall and window)</a:t>
            </a:r>
            <a:endParaRPr lang="en-US" sz="2400" i="1" dirty="0"/>
          </a:p>
        </p:txBody>
      </p:sp>
      <p:sp>
        <p:nvSpPr>
          <p:cNvPr id="38" name="Trapezoid 37"/>
          <p:cNvSpPr/>
          <p:nvPr/>
        </p:nvSpPr>
        <p:spPr>
          <a:xfrm rot="5400000">
            <a:off x="4193924" y="3396221"/>
            <a:ext cx="5419293" cy="966014"/>
          </a:xfrm>
          <a:prstGeom prst="trapezoid">
            <a:avLst>
              <a:gd name="adj" fmla="val 22799"/>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39" name="Rectangle 38"/>
          <p:cNvSpPr/>
          <p:nvPr/>
        </p:nvSpPr>
        <p:spPr>
          <a:xfrm rot="10800000">
            <a:off x="6137928" y="1168529"/>
            <a:ext cx="293267" cy="5419293"/>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40" name="Rectangle 39"/>
          <p:cNvSpPr/>
          <p:nvPr/>
        </p:nvSpPr>
        <p:spPr>
          <a:xfrm>
            <a:off x="7384123" y="1391699"/>
            <a:ext cx="3029140" cy="4966579"/>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41" name="Rectangle 40"/>
          <p:cNvSpPr/>
          <p:nvPr/>
        </p:nvSpPr>
        <p:spPr>
          <a:xfrm>
            <a:off x="7896308" y="1849990"/>
            <a:ext cx="960352" cy="2751467"/>
          </a:xfrm>
          <a:prstGeom prst="rect">
            <a:avLst/>
          </a:prstGeom>
          <a:noFill/>
          <a:ln w="762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42" name="Rectangle 41"/>
          <p:cNvSpPr/>
          <p:nvPr/>
        </p:nvSpPr>
        <p:spPr>
          <a:xfrm>
            <a:off x="8867342" y="1849990"/>
            <a:ext cx="965201" cy="2751467"/>
          </a:xfrm>
          <a:prstGeom prst="rect">
            <a:avLst/>
          </a:prstGeom>
          <a:noFill/>
          <a:ln w="762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cxnSp>
        <p:nvCxnSpPr>
          <p:cNvPr id="43" name="Straight Connector 42"/>
          <p:cNvCxnSpPr/>
          <p:nvPr/>
        </p:nvCxnSpPr>
        <p:spPr>
          <a:xfrm>
            <a:off x="10413264" y="1394242"/>
            <a:ext cx="10543" cy="49665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4" name="Group 43"/>
          <p:cNvGrpSpPr/>
          <p:nvPr/>
        </p:nvGrpSpPr>
        <p:grpSpPr>
          <a:xfrm>
            <a:off x="9180800" y="5982219"/>
            <a:ext cx="1237735" cy="276999"/>
            <a:chOff x="2971800" y="5199742"/>
            <a:chExt cx="1237735" cy="276999"/>
          </a:xfrm>
        </p:grpSpPr>
        <p:sp>
          <p:nvSpPr>
            <p:cNvPr id="45" name="Rectangle 44"/>
            <p:cNvSpPr/>
            <p:nvPr/>
          </p:nvSpPr>
          <p:spPr>
            <a:xfrm>
              <a:off x="2971800" y="5285855"/>
              <a:ext cx="104775" cy="104775"/>
            </a:xfrm>
            <a:prstGeom prst="rect">
              <a:avLst/>
            </a:prstGeom>
            <a:solidFill>
              <a:schemeClr val="accent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p:cNvSpPr txBox="1"/>
            <p:nvPr/>
          </p:nvSpPr>
          <p:spPr>
            <a:xfrm>
              <a:off x="3071595" y="5199742"/>
              <a:ext cx="1137940" cy="276999"/>
            </a:xfrm>
            <a:prstGeom prst="rect">
              <a:avLst/>
            </a:prstGeom>
            <a:noFill/>
            <a:ln>
              <a:noFill/>
            </a:ln>
          </p:spPr>
          <p:txBody>
            <a:bodyPr wrap="none" rtlCol="0">
              <a:spAutoFit/>
            </a:bodyPr>
            <a:lstStyle/>
            <a:p>
              <a:r>
                <a:rPr lang="en-US" sz="1200" dirty="0" smtClean="0"/>
                <a:t>Window Frame</a:t>
              </a:r>
              <a:endParaRPr lang="en-US" sz="1200" dirty="0"/>
            </a:p>
          </p:txBody>
        </p:sp>
      </p:grpSp>
      <p:sp>
        <p:nvSpPr>
          <p:cNvPr id="48" name="Trapezoid 47"/>
          <p:cNvSpPr/>
          <p:nvPr/>
        </p:nvSpPr>
        <p:spPr>
          <a:xfrm rot="16200000">
            <a:off x="8185165" y="3382956"/>
            <a:ext cx="5419293" cy="966014"/>
          </a:xfrm>
          <a:prstGeom prst="trapezoid">
            <a:avLst>
              <a:gd name="adj" fmla="val 22799"/>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49" name="Rectangle 48"/>
          <p:cNvSpPr/>
          <p:nvPr/>
        </p:nvSpPr>
        <p:spPr>
          <a:xfrm>
            <a:off x="11377818" y="1156317"/>
            <a:ext cx="293267" cy="5419293"/>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nvGrpSpPr>
          <p:cNvPr id="50" name="Group 49"/>
          <p:cNvGrpSpPr/>
          <p:nvPr/>
        </p:nvGrpSpPr>
        <p:grpSpPr>
          <a:xfrm>
            <a:off x="7553012" y="1576443"/>
            <a:ext cx="2620458" cy="3868002"/>
            <a:chOff x="2824448" y="832514"/>
            <a:chExt cx="3890252" cy="4314413"/>
          </a:xfrm>
        </p:grpSpPr>
        <p:sp>
          <p:nvSpPr>
            <p:cNvPr id="57" name="Oval 56"/>
            <p:cNvSpPr/>
            <p:nvPr/>
          </p:nvSpPr>
          <p:spPr>
            <a:xfrm>
              <a:off x="6564570" y="1023582"/>
              <a:ext cx="150130" cy="3780429"/>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58" name="Can 57"/>
            <p:cNvSpPr/>
            <p:nvPr/>
          </p:nvSpPr>
          <p:spPr>
            <a:xfrm rot="5400000">
              <a:off x="4674358" y="-784746"/>
              <a:ext cx="232012" cy="3848669"/>
            </a:xfrm>
            <a:prstGeom prst="can">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59" name="Can 58"/>
            <p:cNvSpPr/>
            <p:nvPr/>
          </p:nvSpPr>
          <p:spPr>
            <a:xfrm rot="5400000">
              <a:off x="6509982" y="1050878"/>
              <a:ext cx="232012" cy="177421"/>
            </a:xfrm>
            <a:prstGeom prst="can">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60" name="Rectangle 59"/>
            <p:cNvSpPr/>
            <p:nvPr/>
          </p:nvSpPr>
          <p:spPr>
            <a:xfrm>
              <a:off x="2934267" y="1255595"/>
              <a:ext cx="3562065" cy="3780429"/>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62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61" name="Cube 60"/>
            <p:cNvSpPr/>
            <p:nvPr/>
          </p:nvSpPr>
          <p:spPr>
            <a:xfrm>
              <a:off x="2866029" y="832514"/>
              <a:ext cx="3848669" cy="116006"/>
            </a:xfrm>
            <a:prstGeom prst="cub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cxnSp>
          <p:nvCxnSpPr>
            <p:cNvPr id="62" name="Straight Connector 61"/>
            <p:cNvCxnSpPr/>
            <p:nvPr/>
          </p:nvCxnSpPr>
          <p:spPr>
            <a:xfrm>
              <a:off x="6706153" y="893805"/>
              <a:ext cx="0" cy="24578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2866029" y="893805"/>
              <a:ext cx="0" cy="24578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4" name="Rectangle 63"/>
            <p:cNvSpPr/>
            <p:nvPr/>
          </p:nvSpPr>
          <p:spPr>
            <a:xfrm>
              <a:off x="2866029" y="4973652"/>
              <a:ext cx="3671248" cy="16237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65" name="Rectangle 64"/>
            <p:cNvSpPr/>
            <p:nvPr/>
          </p:nvSpPr>
          <p:spPr>
            <a:xfrm>
              <a:off x="6507112" y="4962747"/>
              <a:ext cx="83162" cy="18418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66" name="Rectangle 65"/>
            <p:cNvSpPr/>
            <p:nvPr/>
          </p:nvSpPr>
          <p:spPr>
            <a:xfrm>
              <a:off x="2824448" y="4960388"/>
              <a:ext cx="83162" cy="18418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cxnSp>
        <p:nvCxnSpPr>
          <p:cNvPr id="51" name="Straight Arrow Connector 50"/>
          <p:cNvCxnSpPr/>
          <p:nvPr/>
        </p:nvCxnSpPr>
        <p:spPr>
          <a:xfrm>
            <a:off x="7557425" y="3205798"/>
            <a:ext cx="2653961" cy="0"/>
          </a:xfrm>
          <a:prstGeom prst="straightConnector1">
            <a:avLst/>
          </a:prstGeom>
          <a:ln>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9337985" y="3148731"/>
            <a:ext cx="835485" cy="307777"/>
          </a:xfrm>
          <a:prstGeom prst="rect">
            <a:avLst/>
          </a:prstGeom>
          <a:noFill/>
          <a:ln>
            <a:noFill/>
          </a:ln>
        </p:spPr>
        <p:txBody>
          <a:bodyPr wrap="none" rtlCol="0">
            <a:spAutoFit/>
          </a:bodyPr>
          <a:lstStyle/>
          <a:p>
            <a:r>
              <a:rPr lang="en-US" sz="1400" dirty="0" smtClean="0"/>
              <a:t>1720mm</a:t>
            </a:r>
            <a:endParaRPr lang="en-US" sz="1400" dirty="0"/>
          </a:p>
        </p:txBody>
      </p:sp>
      <p:cxnSp>
        <p:nvCxnSpPr>
          <p:cNvPr id="53" name="Straight Arrow Connector 52"/>
          <p:cNvCxnSpPr/>
          <p:nvPr/>
        </p:nvCxnSpPr>
        <p:spPr>
          <a:xfrm>
            <a:off x="8211755" y="1540852"/>
            <a:ext cx="1" cy="3907360"/>
          </a:xfrm>
          <a:prstGeom prst="straightConnector1">
            <a:avLst/>
          </a:prstGeom>
          <a:ln>
            <a:headEnd type="triangle" w="lg" len="lg"/>
            <a:tailEnd type="triangle" w="lg" len="lg"/>
          </a:ln>
        </p:spPr>
        <p:style>
          <a:lnRef idx="1">
            <a:schemeClr val="dk1"/>
          </a:lnRef>
          <a:fillRef idx="0">
            <a:schemeClr val="dk1"/>
          </a:fillRef>
          <a:effectRef idx="0">
            <a:schemeClr val="dk1"/>
          </a:effectRef>
          <a:fontRef idx="minor">
            <a:schemeClr val="tx1"/>
          </a:fontRef>
        </p:style>
      </p:cxnSp>
      <p:sp>
        <p:nvSpPr>
          <p:cNvPr id="54" name="TextBox 53"/>
          <p:cNvSpPr txBox="1"/>
          <p:nvPr/>
        </p:nvSpPr>
        <p:spPr>
          <a:xfrm>
            <a:off x="8997255" y="2865058"/>
            <a:ext cx="1290738" cy="369332"/>
          </a:xfrm>
          <a:prstGeom prst="rect">
            <a:avLst/>
          </a:prstGeom>
          <a:noFill/>
          <a:ln>
            <a:noFill/>
          </a:ln>
        </p:spPr>
        <p:txBody>
          <a:bodyPr wrap="none" rtlCol="0">
            <a:spAutoFit/>
          </a:bodyPr>
          <a:lstStyle/>
          <a:p>
            <a:r>
              <a:rPr lang="en-US" dirty="0" smtClean="0"/>
              <a:t>Blind Width</a:t>
            </a:r>
            <a:endParaRPr lang="en-US" dirty="0"/>
          </a:p>
        </p:txBody>
      </p:sp>
      <p:sp>
        <p:nvSpPr>
          <p:cNvPr id="55" name="TextBox 54"/>
          <p:cNvSpPr txBox="1"/>
          <p:nvPr/>
        </p:nvSpPr>
        <p:spPr>
          <a:xfrm>
            <a:off x="8105046" y="5613223"/>
            <a:ext cx="835485" cy="307777"/>
          </a:xfrm>
          <a:prstGeom prst="rect">
            <a:avLst/>
          </a:prstGeom>
          <a:noFill/>
        </p:spPr>
        <p:txBody>
          <a:bodyPr wrap="none" rtlCol="0">
            <a:spAutoFit/>
          </a:bodyPr>
          <a:lstStyle/>
          <a:p>
            <a:r>
              <a:rPr lang="en-US" sz="1400" dirty="0" smtClean="0"/>
              <a:t>2500mm</a:t>
            </a:r>
            <a:endParaRPr lang="en-US" sz="1400" dirty="0"/>
          </a:p>
        </p:txBody>
      </p:sp>
      <p:sp>
        <p:nvSpPr>
          <p:cNvPr id="56" name="TextBox 55"/>
          <p:cNvSpPr txBox="1"/>
          <p:nvPr/>
        </p:nvSpPr>
        <p:spPr>
          <a:xfrm>
            <a:off x="8104416" y="5382890"/>
            <a:ext cx="1330301" cy="369332"/>
          </a:xfrm>
          <a:prstGeom prst="rect">
            <a:avLst/>
          </a:prstGeom>
          <a:noFill/>
          <a:ln>
            <a:noFill/>
          </a:ln>
        </p:spPr>
        <p:txBody>
          <a:bodyPr wrap="none" rtlCol="0">
            <a:spAutoFit/>
          </a:bodyPr>
          <a:lstStyle/>
          <a:p>
            <a:r>
              <a:rPr lang="en-US" dirty="0" smtClean="0"/>
              <a:t>Blind Height</a:t>
            </a:r>
            <a:endParaRPr lang="en-US" dirty="0"/>
          </a:p>
        </p:txBody>
      </p:sp>
      <p:grpSp>
        <p:nvGrpSpPr>
          <p:cNvPr id="67" name="Group 66"/>
          <p:cNvGrpSpPr/>
          <p:nvPr/>
        </p:nvGrpSpPr>
        <p:grpSpPr>
          <a:xfrm>
            <a:off x="1599084" y="1576627"/>
            <a:ext cx="2685766" cy="3873743"/>
            <a:chOff x="3466214" y="1180215"/>
            <a:chExt cx="3593805" cy="3881752"/>
          </a:xfrm>
        </p:grpSpPr>
        <p:sp>
          <p:nvSpPr>
            <p:cNvPr id="68" name="Rectangle 67"/>
            <p:cNvSpPr/>
            <p:nvPr/>
          </p:nvSpPr>
          <p:spPr>
            <a:xfrm>
              <a:off x="3505480" y="1488559"/>
              <a:ext cx="3530009" cy="3540952"/>
            </a:xfrm>
            <a:prstGeom prst="rect">
              <a:avLst/>
            </a:prstGeom>
            <a:gradFill flip="none" rotWithShape="1">
              <a:gsLst>
                <a:gs pos="0">
                  <a:schemeClr val="accent2">
                    <a:lumMod val="75000"/>
                    <a:shade val="30000"/>
                    <a:satMod val="115000"/>
                  </a:schemeClr>
                </a:gs>
                <a:gs pos="50000">
                  <a:schemeClr val="accent2">
                    <a:lumMod val="75000"/>
                    <a:shade val="67500"/>
                    <a:satMod val="115000"/>
                  </a:schemeClr>
                </a:gs>
                <a:gs pos="100000">
                  <a:schemeClr val="accent2">
                    <a:lumMod val="75000"/>
                    <a:shade val="100000"/>
                    <a:satMod val="115000"/>
                  </a:schemeClr>
                </a:gs>
              </a:gsLst>
              <a:lin ang="81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69" name="Rectangle 68"/>
            <p:cNvSpPr/>
            <p:nvPr/>
          </p:nvSpPr>
          <p:spPr>
            <a:xfrm>
              <a:off x="3466214" y="1180215"/>
              <a:ext cx="3593805" cy="308344"/>
            </a:xfrm>
            <a:prstGeom prst="rect">
              <a:avLst/>
            </a:prstGeom>
            <a:solidFill>
              <a:schemeClr val="accent2">
                <a:lumMod val="50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70" name="Rectangle 69"/>
            <p:cNvSpPr/>
            <p:nvPr/>
          </p:nvSpPr>
          <p:spPr>
            <a:xfrm>
              <a:off x="3505485" y="1506394"/>
              <a:ext cx="3530009" cy="21265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71" name="Rectangle 70"/>
            <p:cNvSpPr/>
            <p:nvPr/>
          </p:nvSpPr>
          <p:spPr>
            <a:xfrm>
              <a:off x="3505484" y="1718189"/>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72" name="Rectangle 71"/>
            <p:cNvSpPr/>
            <p:nvPr/>
          </p:nvSpPr>
          <p:spPr>
            <a:xfrm>
              <a:off x="3505483" y="1855211"/>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73" name="Rectangle 72"/>
            <p:cNvSpPr/>
            <p:nvPr/>
          </p:nvSpPr>
          <p:spPr>
            <a:xfrm>
              <a:off x="3505483" y="1993434"/>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74" name="Rectangle 73"/>
            <p:cNvSpPr/>
            <p:nvPr/>
          </p:nvSpPr>
          <p:spPr>
            <a:xfrm>
              <a:off x="3505484" y="2132169"/>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75" name="Rectangle 74"/>
            <p:cNvSpPr/>
            <p:nvPr/>
          </p:nvSpPr>
          <p:spPr>
            <a:xfrm>
              <a:off x="3505483" y="2269191"/>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76" name="Rectangle 75"/>
            <p:cNvSpPr/>
            <p:nvPr/>
          </p:nvSpPr>
          <p:spPr>
            <a:xfrm>
              <a:off x="3505483" y="2407414"/>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77" name="Rectangle 76"/>
            <p:cNvSpPr/>
            <p:nvPr/>
          </p:nvSpPr>
          <p:spPr>
            <a:xfrm>
              <a:off x="3505483" y="2544435"/>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78" name="Rectangle 77"/>
            <p:cNvSpPr/>
            <p:nvPr/>
          </p:nvSpPr>
          <p:spPr>
            <a:xfrm>
              <a:off x="3505482" y="2681457"/>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79" name="Rectangle 78"/>
            <p:cNvSpPr/>
            <p:nvPr/>
          </p:nvSpPr>
          <p:spPr>
            <a:xfrm>
              <a:off x="3505482" y="2819680"/>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80" name="Rectangle 79"/>
            <p:cNvSpPr/>
            <p:nvPr/>
          </p:nvSpPr>
          <p:spPr>
            <a:xfrm>
              <a:off x="3505483" y="2958415"/>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81" name="Rectangle 80"/>
            <p:cNvSpPr/>
            <p:nvPr/>
          </p:nvSpPr>
          <p:spPr>
            <a:xfrm>
              <a:off x="3505482" y="3095437"/>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82" name="Rectangle 81"/>
            <p:cNvSpPr/>
            <p:nvPr/>
          </p:nvSpPr>
          <p:spPr>
            <a:xfrm>
              <a:off x="3505482" y="3233660"/>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83" name="Rectangle 82"/>
            <p:cNvSpPr/>
            <p:nvPr/>
          </p:nvSpPr>
          <p:spPr>
            <a:xfrm>
              <a:off x="3505482" y="3368444"/>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84" name="Rectangle 83"/>
            <p:cNvSpPr/>
            <p:nvPr/>
          </p:nvSpPr>
          <p:spPr>
            <a:xfrm>
              <a:off x="3505481" y="3512840"/>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85" name="Rectangle 84"/>
            <p:cNvSpPr/>
            <p:nvPr/>
          </p:nvSpPr>
          <p:spPr>
            <a:xfrm>
              <a:off x="3505481" y="3651063"/>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86" name="Rectangle 85"/>
            <p:cNvSpPr/>
            <p:nvPr/>
          </p:nvSpPr>
          <p:spPr>
            <a:xfrm>
              <a:off x="3505482" y="3789798"/>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87" name="Rectangle 86"/>
            <p:cNvSpPr/>
            <p:nvPr/>
          </p:nvSpPr>
          <p:spPr>
            <a:xfrm>
              <a:off x="3505481" y="3926820"/>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88" name="Rectangle 87"/>
            <p:cNvSpPr/>
            <p:nvPr/>
          </p:nvSpPr>
          <p:spPr>
            <a:xfrm>
              <a:off x="3505481" y="4065043"/>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89" name="Rectangle 88"/>
            <p:cNvSpPr/>
            <p:nvPr/>
          </p:nvSpPr>
          <p:spPr>
            <a:xfrm>
              <a:off x="3505481" y="4202064"/>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90" name="Rectangle 89"/>
            <p:cNvSpPr/>
            <p:nvPr/>
          </p:nvSpPr>
          <p:spPr>
            <a:xfrm>
              <a:off x="3505480" y="4346460"/>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91" name="Rectangle 90"/>
            <p:cNvSpPr/>
            <p:nvPr/>
          </p:nvSpPr>
          <p:spPr>
            <a:xfrm>
              <a:off x="3505480" y="4484683"/>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92" name="Rectangle 91"/>
            <p:cNvSpPr/>
            <p:nvPr/>
          </p:nvSpPr>
          <p:spPr>
            <a:xfrm>
              <a:off x="3505481" y="4623418"/>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93" name="Rectangle 92"/>
            <p:cNvSpPr/>
            <p:nvPr/>
          </p:nvSpPr>
          <p:spPr>
            <a:xfrm>
              <a:off x="3505480" y="4760440"/>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94" name="Rectangle 93"/>
            <p:cNvSpPr/>
            <p:nvPr/>
          </p:nvSpPr>
          <p:spPr>
            <a:xfrm>
              <a:off x="3505480" y="4898663"/>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95" name="Rectangle 94"/>
            <p:cNvSpPr/>
            <p:nvPr/>
          </p:nvSpPr>
          <p:spPr>
            <a:xfrm>
              <a:off x="4122174" y="1506394"/>
              <a:ext cx="117987" cy="352311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96" name="Rectangle 95"/>
            <p:cNvSpPr/>
            <p:nvPr/>
          </p:nvSpPr>
          <p:spPr>
            <a:xfrm>
              <a:off x="6186948" y="1498159"/>
              <a:ext cx="117987" cy="352311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99" name="Rectangle 98"/>
            <p:cNvSpPr/>
            <p:nvPr/>
          </p:nvSpPr>
          <p:spPr>
            <a:xfrm>
              <a:off x="5154561" y="1488559"/>
              <a:ext cx="117987" cy="352311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00" name="Rectangle 99"/>
            <p:cNvSpPr/>
            <p:nvPr/>
          </p:nvSpPr>
          <p:spPr>
            <a:xfrm>
              <a:off x="4063181" y="5011676"/>
              <a:ext cx="228600" cy="4571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01" name="Rectangle 100"/>
            <p:cNvSpPr/>
            <p:nvPr/>
          </p:nvSpPr>
          <p:spPr>
            <a:xfrm>
              <a:off x="5099254" y="5016248"/>
              <a:ext cx="228600" cy="4571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02" name="Rectangle 101"/>
            <p:cNvSpPr/>
            <p:nvPr/>
          </p:nvSpPr>
          <p:spPr>
            <a:xfrm>
              <a:off x="6135327" y="5016248"/>
              <a:ext cx="228600" cy="4571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cxnSp>
        <p:nvCxnSpPr>
          <p:cNvPr id="122" name="Straight Arrow Connector 121"/>
          <p:cNvCxnSpPr/>
          <p:nvPr/>
        </p:nvCxnSpPr>
        <p:spPr>
          <a:xfrm>
            <a:off x="1632028" y="3228116"/>
            <a:ext cx="2653961" cy="0"/>
          </a:xfrm>
          <a:prstGeom prst="straightConnector1">
            <a:avLst/>
          </a:prstGeom>
          <a:ln>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127" name="TextBox 126"/>
          <p:cNvSpPr txBox="1"/>
          <p:nvPr/>
        </p:nvSpPr>
        <p:spPr>
          <a:xfrm>
            <a:off x="3657653" y="3202395"/>
            <a:ext cx="835485" cy="307777"/>
          </a:xfrm>
          <a:prstGeom prst="rect">
            <a:avLst/>
          </a:prstGeom>
          <a:noFill/>
          <a:ln>
            <a:noFill/>
          </a:ln>
        </p:spPr>
        <p:txBody>
          <a:bodyPr wrap="none" rtlCol="0">
            <a:spAutoFit/>
          </a:bodyPr>
          <a:lstStyle/>
          <a:p>
            <a:r>
              <a:rPr lang="en-US" sz="1400" dirty="0" smtClean="0"/>
              <a:t>1720mm</a:t>
            </a:r>
            <a:endParaRPr lang="en-US" sz="1400" dirty="0"/>
          </a:p>
        </p:txBody>
      </p:sp>
      <p:cxnSp>
        <p:nvCxnSpPr>
          <p:cNvPr id="130" name="Straight Arrow Connector 129"/>
          <p:cNvCxnSpPr/>
          <p:nvPr/>
        </p:nvCxnSpPr>
        <p:spPr>
          <a:xfrm>
            <a:off x="2286358" y="1563170"/>
            <a:ext cx="1" cy="3907360"/>
          </a:xfrm>
          <a:prstGeom prst="straightConnector1">
            <a:avLst/>
          </a:prstGeom>
          <a:ln>
            <a:headEnd type="triangle" w="lg" len="lg"/>
            <a:tailEnd type="triangle" w="lg" len="lg"/>
          </a:ln>
        </p:spPr>
        <p:style>
          <a:lnRef idx="1">
            <a:schemeClr val="dk1"/>
          </a:lnRef>
          <a:fillRef idx="0">
            <a:schemeClr val="dk1"/>
          </a:fillRef>
          <a:effectRef idx="0">
            <a:schemeClr val="dk1"/>
          </a:effectRef>
          <a:fontRef idx="minor">
            <a:schemeClr val="tx1"/>
          </a:fontRef>
        </p:style>
      </p:cxnSp>
      <p:sp>
        <p:nvSpPr>
          <p:cNvPr id="34" name="TextBox 33"/>
          <p:cNvSpPr txBox="1"/>
          <p:nvPr/>
        </p:nvSpPr>
        <p:spPr>
          <a:xfrm>
            <a:off x="3689735" y="2621594"/>
            <a:ext cx="763351" cy="646331"/>
          </a:xfrm>
          <a:prstGeom prst="rect">
            <a:avLst/>
          </a:prstGeom>
          <a:noFill/>
          <a:ln>
            <a:noFill/>
          </a:ln>
        </p:spPr>
        <p:txBody>
          <a:bodyPr wrap="none" rtlCol="0">
            <a:spAutoFit/>
          </a:bodyPr>
          <a:lstStyle/>
          <a:p>
            <a:r>
              <a:rPr lang="en-US" dirty="0" smtClean="0"/>
              <a:t>Blind </a:t>
            </a:r>
          </a:p>
          <a:p>
            <a:r>
              <a:rPr lang="en-US" dirty="0" smtClean="0"/>
              <a:t>Width</a:t>
            </a:r>
            <a:endParaRPr lang="en-US" dirty="0"/>
          </a:p>
        </p:txBody>
      </p:sp>
      <p:sp>
        <p:nvSpPr>
          <p:cNvPr id="35" name="TextBox 34"/>
          <p:cNvSpPr txBox="1"/>
          <p:nvPr/>
        </p:nvSpPr>
        <p:spPr>
          <a:xfrm>
            <a:off x="2179649" y="5635541"/>
            <a:ext cx="835485" cy="307777"/>
          </a:xfrm>
          <a:prstGeom prst="rect">
            <a:avLst/>
          </a:prstGeom>
          <a:noFill/>
        </p:spPr>
        <p:txBody>
          <a:bodyPr wrap="none" rtlCol="0">
            <a:spAutoFit/>
          </a:bodyPr>
          <a:lstStyle/>
          <a:p>
            <a:r>
              <a:rPr lang="en-US" sz="1400" dirty="0" smtClean="0"/>
              <a:t>2500mm</a:t>
            </a:r>
            <a:endParaRPr lang="en-US" sz="1400" dirty="0"/>
          </a:p>
        </p:txBody>
      </p:sp>
      <p:sp>
        <p:nvSpPr>
          <p:cNvPr id="36" name="TextBox 35"/>
          <p:cNvSpPr txBox="1"/>
          <p:nvPr/>
        </p:nvSpPr>
        <p:spPr>
          <a:xfrm>
            <a:off x="2179019" y="5405208"/>
            <a:ext cx="1330301" cy="369332"/>
          </a:xfrm>
          <a:prstGeom prst="rect">
            <a:avLst/>
          </a:prstGeom>
          <a:noFill/>
          <a:ln>
            <a:noFill/>
          </a:ln>
        </p:spPr>
        <p:txBody>
          <a:bodyPr wrap="none" rtlCol="0">
            <a:spAutoFit/>
          </a:bodyPr>
          <a:lstStyle/>
          <a:p>
            <a:r>
              <a:rPr lang="en-US" dirty="0" smtClean="0"/>
              <a:t>Blind Height</a:t>
            </a:r>
            <a:endParaRPr lang="en-US" dirty="0"/>
          </a:p>
        </p:txBody>
      </p:sp>
      <p:cxnSp>
        <p:nvCxnSpPr>
          <p:cNvPr id="103" name="Straight Connector 102"/>
          <p:cNvCxnSpPr/>
          <p:nvPr/>
        </p:nvCxnSpPr>
        <p:spPr>
          <a:xfrm>
            <a:off x="1637739" y="1884256"/>
            <a:ext cx="21265" cy="307179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a:off x="1697555" y="1890446"/>
            <a:ext cx="51622" cy="261481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6" name="Oval 105"/>
          <p:cNvSpPr/>
          <p:nvPr/>
        </p:nvSpPr>
        <p:spPr>
          <a:xfrm>
            <a:off x="1611469" y="4921700"/>
            <a:ext cx="95021" cy="164936"/>
          </a:xfrm>
          <a:prstGeom prst="ellipse">
            <a:avLst/>
          </a:prstGeom>
          <a:solidFill>
            <a:schemeClr val="tx1">
              <a:lumMod val="50000"/>
              <a:lumOff val="50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07" name="Oval 106"/>
          <p:cNvSpPr/>
          <p:nvPr/>
        </p:nvSpPr>
        <p:spPr>
          <a:xfrm>
            <a:off x="1709018" y="4492012"/>
            <a:ext cx="81859" cy="149990"/>
          </a:xfrm>
          <a:prstGeom prst="ellipse">
            <a:avLst/>
          </a:prstGeom>
          <a:solidFill>
            <a:schemeClr val="tx1">
              <a:lumMod val="50000"/>
              <a:lumOff val="50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cxnSp>
        <p:nvCxnSpPr>
          <p:cNvPr id="108" name="Straight Connector 107"/>
          <p:cNvCxnSpPr/>
          <p:nvPr/>
        </p:nvCxnSpPr>
        <p:spPr>
          <a:xfrm>
            <a:off x="1887836" y="1871192"/>
            <a:ext cx="50336" cy="291839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a:off x="1914391" y="1868417"/>
            <a:ext cx="51622" cy="291839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a:off x="1942150" y="1875175"/>
            <a:ext cx="39576" cy="28822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1" name="Oval 110"/>
          <p:cNvSpPr/>
          <p:nvPr/>
        </p:nvSpPr>
        <p:spPr>
          <a:xfrm>
            <a:off x="1900933" y="4687598"/>
            <a:ext cx="112296" cy="267598"/>
          </a:xfrm>
          <a:prstGeom prst="ellipse">
            <a:avLst/>
          </a:prstGeom>
          <a:solidFill>
            <a:schemeClr val="tx1">
              <a:lumMod val="50000"/>
              <a:lumOff val="50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2" name="TextBox 1"/>
          <p:cNvSpPr txBox="1"/>
          <p:nvPr/>
        </p:nvSpPr>
        <p:spPr>
          <a:xfrm>
            <a:off x="1574522" y="1117097"/>
            <a:ext cx="3291669" cy="369332"/>
          </a:xfrm>
          <a:prstGeom prst="rect">
            <a:avLst/>
          </a:prstGeom>
          <a:noFill/>
        </p:spPr>
        <p:txBody>
          <a:bodyPr wrap="square" rtlCol="0">
            <a:spAutoFit/>
          </a:bodyPr>
          <a:lstStyle/>
          <a:p>
            <a:r>
              <a:rPr lang="en-US" dirty="0" smtClean="0"/>
              <a:t>1 Venetian Blind for 2 Panels</a:t>
            </a:r>
            <a:endParaRPr lang="en-SG" dirty="0"/>
          </a:p>
        </p:txBody>
      </p:sp>
      <p:sp>
        <p:nvSpPr>
          <p:cNvPr id="112" name="TextBox 111"/>
          <p:cNvSpPr txBox="1"/>
          <p:nvPr/>
        </p:nvSpPr>
        <p:spPr>
          <a:xfrm>
            <a:off x="7571628" y="1112293"/>
            <a:ext cx="2706172" cy="369332"/>
          </a:xfrm>
          <a:prstGeom prst="rect">
            <a:avLst/>
          </a:prstGeom>
          <a:noFill/>
        </p:spPr>
        <p:txBody>
          <a:bodyPr wrap="square" rtlCol="0">
            <a:spAutoFit/>
          </a:bodyPr>
          <a:lstStyle/>
          <a:p>
            <a:r>
              <a:rPr lang="en-US" dirty="0" smtClean="0"/>
              <a:t>1 Roller Blind for 2 Panels</a:t>
            </a:r>
            <a:endParaRPr lang="en-SG" dirty="0"/>
          </a:p>
        </p:txBody>
      </p:sp>
    </p:spTree>
    <p:extLst>
      <p:ext uri="{BB962C8B-B14F-4D97-AF65-F5344CB8AC3E}">
        <p14:creationId xmlns:p14="http://schemas.microsoft.com/office/powerpoint/2010/main" val="24042854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Trapezoid 132"/>
          <p:cNvSpPr/>
          <p:nvPr/>
        </p:nvSpPr>
        <p:spPr>
          <a:xfrm rot="5400000">
            <a:off x="-1731473" y="3418539"/>
            <a:ext cx="5419293" cy="966014"/>
          </a:xfrm>
          <a:prstGeom prst="trapezoid">
            <a:avLst>
              <a:gd name="adj" fmla="val 22799"/>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34" name="Rectangle 133"/>
          <p:cNvSpPr/>
          <p:nvPr/>
        </p:nvSpPr>
        <p:spPr>
          <a:xfrm rot="10800000">
            <a:off x="212531" y="1190847"/>
            <a:ext cx="293267" cy="5419293"/>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6" name="Rectangle 5"/>
          <p:cNvSpPr/>
          <p:nvPr/>
        </p:nvSpPr>
        <p:spPr>
          <a:xfrm>
            <a:off x="1458726" y="1414017"/>
            <a:ext cx="3029140" cy="4966579"/>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97" name="Rectangle 96"/>
          <p:cNvSpPr/>
          <p:nvPr/>
        </p:nvSpPr>
        <p:spPr>
          <a:xfrm>
            <a:off x="1970911" y="1872308"/>
            <a:ext cx="960352" cy="2751467"/>
          </a:xfrm>
          <a:prstGeom prst="rect">
            <a:avLst/>
          </a:prstGeom>
          <a:noFill/>
          <a:ln w="762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98" name="Rectangle 97"/>
          <p:cNvSpPr/>
          <p:nvPr/>
        </p:nvSpPr>
        <p:spPr>
          <a:xfrm>
            <a:off x="2941945" y="1872308"/>
            <a:ext cx="965201" cy="2751467"/>
          </a:xfrm>
          <a:prstGeom prst="rect">
            <a:avLst/>
          </a:prstGeom>
          <a:noFill/>
          <a:ln w="762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cxnSp>
        <p:nvCxnSpPr>
          <p:cNvPr id="105" name="Straight Connector 104"/>
          <p:cNvCxnSpPr/>
          <p:nvPr/>
        </p:nvCxnSpPr>
        <p:spPr>
          <a:xfrm>
            <a:off x="4487867" y="1416560"/>
            <a:ext cx="10543" cy="49665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rapezoid 8"/>
          <p:cNvSpPr/>
          <p:nvPr/>
        </p:nvSpPr>
        <p:spPr>
          <a:xfrm rot="16200000">
            <a:off x="2259768" y="3396221"/>
            <a:ext cx="5419293" cy="966014"/>
          </a:xfrm>
          <a:prstGeom prst="trapezoid">
            <a:avLst>
              <a:gd name="adj" fmla="val 22799"/>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31" name="Rectangle 130"/>
          <p:cNvSpPr/>
          <p:nvPr/>
        </p:nvSpPr>
        <p:spPr>
          <a:xfrm>
            <a:off x="5452421" y="1169582"/>
            <a:ext cx="293267" cy="5419293"/>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28" name="TextBox 27"/>
          <p:cNvSpPr txBox="1"/>
          <p:nvPr/>
        </p:nvSpPr>
        <p:spPr>
          <a:xfrm>
            <a:off x="2885934" y="211540"/>
            <a:ext cx="6955494" cy="830997"/>
          </a:xfrm>
          <a:prstGeom prst="rect">
            <a:avLst/>
          </a:prstGeom>
          <a:noFill/>
        </p:spPr>
        <p:txBody>
          <a:bodyPr wrap="none" rtlCol="0">
            <a:spAutoFit/>
          </a:bodyPr>
          <a:lstStyle/>
          <a:p>
            <a:pPr algn="ctr"/>
            <a:r>
              <a:rPr lang="en-US" sz="2400" i="1" u="sng" dirty="0" smtClean="0"/>
              <a:t>For </a:t>
            </a:r>
            <a:r>
              <a:rPr lang="en-US" sz="2400" b="1" i="1" u="sng" dirty="0" smtClean="0">
                <a:solidFill>
                  <a:srgbClr val="FF0000"/>
                </a:solidFill>
              </a:rPr>
              <a:t>Normal</a:t>
            </a:r>
            <a:r>
              <a:rPr lang="en-US" sz="2400" i="1" u="sng" dirty="0" smtClean="0"/>
              <a:t> Windows</a:t>
            </a:r>
          </a:p>
          <a:p>
            <a:r>
              <a:rPr lang="en-US" sz="2400" i="1" dirty="0" smtClean="0"/>
              <a:t>(When there is some space between wall and window)</a:t>
            </a:r>
            <a:endParaRPr lang="en-US" sz="2400" i="1" dirty="0"/>
          </a:p>
        </p:txBody>
      </p:sp>
      <p:sp>
        <p:nvSpPr>
          <p:cNvPr id="38" name="Trapezoid 37"/>
          <p:cNvSpPr/>
          <p:nvPr/>
        </p:nvSpPr>
        <p:spPr>
          <a:xfrm rot="5400000">
            <a:off x="4193924" y="3396221"/>
            <a:ext cx="5419293" cy="966014"/>
          </a:xfrm>
          <a:prstGeom prst="trapezoid">
            <a:avLst>
              <a:gd name="adj" fmla="val 22799"/>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39" name="Rectangle 38"/>
          <p:cNvSpPr/>
          <p:nvPr/>
        </p:nvSpPr>
        <p:spPr>
          <a:xfrm rot="10800000">
            <a:off x="6137928" y="1168529"/>
            <a:ext cx="293267" cy="5419293"/>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40" name="Rectangle 39"/>
          <p:cNvSpPr/>
          <p:nvPr/>
        </p:nvSpPr>
        <p:spPr>
          <a:xfrm>
            <a:off x="7384123" y="1391699"/>
            <a:ext cx="3029140" cy="4966579"/>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41" name="Rectangle 40"/>
          <p:cNvSpPr/>
          <p:nvPr/>
        </p:nvSpPr>
        <p:spPr>
          <a:xfrm>
            <a:off x="7896308" y="1849990"/>
            <a:ext cx="960352" cy="2751467"/>
          </a:xfrm>
          <a:prstGeom prst="rect">
            <a:avLst/>
          </a:prstGeom>
          <a:noFill/>
          <a:ln w="762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42" name="Rectangle 41"/>
          <p:cNvSpPr/>
          <p:nvPr/>
        </p:nvSpPr>
        <p:spPr>
          <a:xfrm>
            <a:off x="8867342" y="1849990"/>
            <a:ext cx="965201" cy="2751467"/>
          </a:xfrm>
          <a:prstGeom prst="rect">
            <a:avLst/>
          </a:prstGeom>
          <a:noFill/>
          <a:ln w="762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cxnSp>
        <p:nvCxnSpPr>
          <p:cNvPr id="43" name="Straight Connector 42"/>
          <p:cNvCxnSpPr/>
          <p:nvPr/>
        </p:nvCxnSpPr>
        <p:spPr>
          <a:xfrm>
            <a:off x="10413264" y="1394242"/>
            <a:ext cx="10543" cy="49665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4" name="Group 43"/>
          <p:cNvGrpSpPr/>
          <p:nvPr/>
        </p:nvGrpSpPr>
        <p:grpSpPr>
          <a:xfrm>
            <a:off x="9180800" y="5982219"/>
            <a:ext cx="1237735" cy="276999"/>
            <a:chOff x="2971800" y="5199742"/>
            <a:chExt cx="1237735" cy="276999"/>
          </a:xfrm>
        </p:grpSpPr>
        <p:sp>
          <p:nvSpPr>
            <p:cNvPr id="45" name="Rectangle 44"/>
            <p:cNvSpPr/>
            <p:nvPr/>
          </p:nvSpPr>
          <p:spPr>
            <a:xfrm>
              <a:off x="2971800" y="5285855"/>
              <a:ext cx="104775" cy="104775"/>
            </a:xfrm>
            <a:prstGeom prst="rect">
              <a:avLst/>
            </a:prstGeom>
            <a:solidFill>
              <a:schemeClr val="accent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p:cNvSpPr txBox="1"/>
            <p:nvPr/>
          </p:nvSpPr>
          <p:spPr>
            <a:xfrm>
              <a:off x="3071595" y="5199742"/>
              <a:ext cx="1137940" cy="276999"/>
            </a:xfrm>
            <a:prstGeom prst="rect">
              <a:avLst/>
            </a:prstGeom>
            <a:noFill/>
            <a:ln>
              <a:noFill/>
            </a:ln>
          </p:spPr>
          <p:txBody>
            <a:bodyPr wrap="none" rtlCol="0">
              <a:spAutoFit/>
            </a:bodyPr>
            <a:lstStyle/>
            <a:p>
              <a:r>
                <a:rPr lang="en-US" sz="1200" dirty="0" smtClean="0"/>
                <a:t>Window Frame</a:t>
              </a:r>
              <a:endParaRPr lang="en-US" sz="1200" dirty="0"/>
            </a:p>
          </p:txBody>
        </p:sp>
      </p:grpSp>
      <p:sp>
        <p:nvSpPr>
          <p:cNvPr id="48" name="Trapezoid 47"/>
          <p:cNvSpPr/>
          <p:nvPr/>
        </p:nvSpPr>
        <p:spPr>
          <a:xfrm rot="16200000">
            <a:off x="8185165" y="3373903"/>
            <a:ext cx="5419293" cy="966014"/>
          </a:xfrm>
          <a:prstGeom prst="trapezoid">
            <a:avLst>
              <a:gd name="adj" fmla="val 22799"/>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49" name="Rectangle 48"/>
          <p:cNvSpPr/>
          <p:nvPr/>
        </p:nvSpPr>
        <p:spPr>
          <a:xfrm>
            <a:off x="11377818" y="1147264"/>
            <a:ext cx="293267" cy="5419293"/>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nvGrpSpPr>
          <p:cNvPr id="50" name="Group 49"/>
          <p:cNvGrpSpPr/>
          <p:nvPr/>
        </p:nvGrpSpPr>
        <p:grpSpPr>
          <a:xfrm>
            <a:off x="8849236" y="1576443"/>
            <a:ext cx="1306127" cy="3868002"/>
            <a:chOff x="2824448" y="832514"/>
            <a:chExt cx="3890252" cy="4314413"/>
          </a:xfrm>
        </p:grpSpPr>
        <p:sp>
          <p:nvSpPr>
            <p:cNvPr id="57" name="Oval 56"/>
            <p:cNvSpPr/>
            <p:nvPr/>
          </p:nvSpPr>
          <p:spPr>
            <a:xfrm>
              <a:off x="6564570" y="1023582"/>
              <a:ext cx="150130" cy="3780429"/>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58" name="Can 57"/>
            <p:cNvSpPr/>
            <p:nvPr/>
          </p:nvSpPr>
          <p:spPr>
            <a:xfrm rot="5400000">
              <a:off x="4674358" y="-784746"/>
              <a:ext cx="232012" cy="3848669"/>
            </a:xfrm>
            <a:prstGeom prst="can">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59" name="Can 58"/>
            <p:cNvSpPr/>
            <p:nvPr/>
          </p:nvSpPr>
          <p:spPr>
            <a:xfrm rot="5400000">
              <a:off x="6509982" y="1050878"/>
              <a:ext cx="232012" cy="177421"/>
            </a:xfrm>
            <a:prstGeom prst="can">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60" name="Rectangle 59"/>
            <p:cNvSpPr/>
            <p:nvPr/>
          </p:nvSpPr>
          <p:spPr>
            <a:xfrm>
              <a:off x="2934267" y="1255595"/>
              <a:ext cx="3562065" cy="3780429"/>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62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61" name="Cube 60"/>
            <p:cNvSpPr/>
            <p:nvPr/>
          </p:nvSpPr>
          <p:spPr>
            <a:xfrm>
              <a:off x="2866029" y="832514"/>
              <a:ext cx="3848669" cy="116006"/>
            </a:xfrm>
            <a:prstGeom prst="cub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cxnSp>
          <p:nvCxnSpPr>
            <p:cNvPr id="62" name="Straight Connector 61"/>
            <p:cNvCxnSpPr/>
            <p:nvPr/>
          </p:nvCxnSpPr>
          <p:spPr>
            <a:xfrm>
              <a:off x="6706153" y="893805"/>
              <a:ext cx="0" cy="24578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2866029" y="893805"/>
              <a:ext cx="0" cy="24578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4" name="Rectangle 63"/>
            <p:cNvSpPr/>
            <p:nvPr/>
          </p:nvSpPr>
          <p:spPr>
            <a:xfrm>
              <a:off x="2866029" y="4973652"/>
              <a:ext cx="3671248" cy="16237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65" name="Rectangle 64"/>
            <p:cNvSpPr/>
            <p:nvPr/>
          </p:nvSpPr>
          <p:spPr>
            <a:xfrm>
              <a:off x="6507112" y="4962747"/>
              <a:ext cx="83162" cy="18418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66" name="Rectangle 65"/>
            <p:cNvSpPr/>
            <p:nvPr/>
          </p:nvSpPr>
          <p:spPr>
            <a:xfrm>
              <a:off x="2824448" y="4960388"/>
              <a:ext cx="83162" cy="18418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sp>
        <p:nvSpPr>
          <p:cNvPr id="52" name="TextBox 51"/>
          <p:cNvSpPr txBox="1"/>
          <p:nvPr/>
        </p:nvSpPr>
        <p:spPr>
          <a:xfrm>
            <a:off x="9417044" y="3163739"/>
            <a:ext cx="1125629" cy="523220"/>
          </a:xfrm>
          <a:prstGeom prst="rect">
            <a:avLst/>
          </a:prstGeom>
          <a:noFill/>
          <a:ln>
            <a:noFill/>
          </a:ln>
        </p:spPr>
        <p:txBody>
          <a:bodyPr wrap="none" rtlCol="0">
            <a:spAutoFit/>
          </a:bodyPr>
          <a:lstStyle/>
          <a:p>
            <a:r>
              <a:rPr lang="en-US" sz="1400" dirty="0" smtClean="0"/>
              <a:t>860mm</a:t>
            </a:r>
          </a:p>
          <a:p>
            <a:r>
              <a:rPr lang="en-US" sz="1400" dirty="0" smtClean="0"/>
              <a:t>(1720mm÷2)</a:t>
            </a:r>
            <a:endParaRPr lang="en-US" sz="1400" dirty="0"/>
          </a:p>
        </p:txBody>
      </p:sp>
      <p:sp>
        <p:nvSpPr>
          <p:cNvPr id="55" name="TextBox 54"/>
          <p:cNvSpPr txBox="1"/>
          <p:nvPr/>
        </p:nvSpPr>
        <p:spPr>
          <a:xfrm>
            <a:off x="8105046" y="5613223"/>
            <a:ext cx="835485" cy="307777"/>
          </a:xfrm>
          <a:prstGeom prst="rect">
            <a:avLst/>
          </a:prstGeom>
          <a:noFill/>
        </p:spPr>
        <p:txBody>
          <a:bodyPr wrap="none" rtlCol="0">
            <a:spAutoFit/>
          </a:bodyPr>
          <a:lstStyle/>
          <a:p>
            <a:r>
              <a:rPr lang="en-US" sz="1400" dirty="0" smtClean="0"/>
              <a:t>2500mm</a:t>
            </a:r>
            <a:endParaRPr lang="en-US" sz="1400" dirty="0"/>
          </a:p>
        </p:txBody>
      </p:sp>
      <p:sp>
        <p:nvSpPr>
          <p:cNvPr id="56" name="TextBox 55"/>
          <p:cNvSpPr txBox="1"/>
          <p:nvPr/>
        </p:nvSpPr>
        <p:spPr>
          <a:xfrm>
            <a:off x="8104416" y="5382890"/>
            <a:ext cx="1330301" cy="369332"/>
          </a:xfrm>
          <a:prstGeom prst="rect">
            <a:avLst/>
          </a:prstGeom>
          <a:noFill/>
          <a:ln>
            <a:noFill/>
          </a:ln>
        </p:spPr>
        <p:txBody>
          <a:bodyPr wrap="none" rtlCol="0">
            <a:spAutoFit/>
          </a:bodyPr>
          <a:lstStyle/>
          <a:p>
            <a:r>
              <a:rPr lang="en-US" dirty="0" smtClean="0"/>
              <a:t>Blind Height</a:t>
            </a:r>
            <a:endParaRPr lang="en-US" dirty="0"/>
          </a:p>
        </p:txBody>
      </p:sp>
      <p:grpSp>
        <p:nvGrpSpPr>
          <p:cNvPr id="116" name="Group 115"/>
          <p:cNvGrpSpPr/>
          <p:nvPr/>
        </p:nvGrpSpPr>
        <p:grpSpPr>
          <a:xfrm>
            <a:off x="1589443" y="1517722"/>
            <a:ext cx="1334108" cy="3799494"/>
            <a:chOff x="3466214" y="1180215"/>
            <a:chExt cx="3593805" cy="3878741"/>
          </a:xfrm>
        </p:grpSpPr>
        <p:sp>
          <p:nvSpPr>
            <p:cNvPr id="117" name="Rectangle 116"/>
            <p:cNvSpPr/>
            <p:nvPr/>
          </p:nvSpPr>
          <p:spPr>
            <a:xfrm>
              <a:off x="3505480" y="1488559"/>
              <a:ext cx="3530009" cy="3540952"/>
            </a:xfrm>
            <a:prstGeom prst="rect">
              <a:avLst/>
            </a:prstGeom>
            <a:gradFill flip="none" rotWithShape="1">
              <a:gsLst>
                <a:gs pos="0">
                  <a:schemeClr val="accent2">
                    <a:lumMod val="75000"/>
                    <a:shade val="30000"/>
                    <a:satMod val="115000"/>
                  </a:schemeClr>
                </a:gs>
                <a:gs pos="50000">
                  <a:schemeClr val="accent2">
                    <a:lumMod val="75000"/>
                    <a:shade val="67500"/>
                    <a:satMod val="115000"/>
                  </a:schemeClr>
                </a:gs>
                <a:gs pos="100000">
                  <a:schemeClr val="accent2">
                    <a:lumMod val="75000"/>
                    <a:shade val="100000"/>
                    <a:satMod val="115000"/>
                  </a:schemeClr>
                </a:gs>
              </a:gsLst>
              <a:lin ang="81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18" name="Rectangle 117"/>
            <p:cNvSpPr/>
            <p:nvPr/>
          </p:nvSpPr>
          <p:spPr>
            <a:xfrm>
              <a:off x="3466214" y="1180215"/>
              <a:ext cx="3593805" cy="308344"/>
            </a:xfrm>
            <a:prstGeom prst="rect">
              <a:avLst/>
            </a:prstGeom>
            <a:solidFill>
              <a:schemeClr val="accent2">
                <a:lumMod val="50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19" name="Rectangle 118"/>
            <p:cNvSpPr/>
            <p:nvPr/>
          </p:nvSpPr>
          <p:spPr>
            <a:xfrm>
              <a:off x="3505485" y="1506394"/>
              <a:ext cx="3530009" cy="21265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20" name="Rectangle 119"/>
            <p:cNvSpPr/>
            <p:nvPr/>
          </p:nvSpPr>
          <p:spPr>
            <a:xfrm>
              <a:off x="3505484" y="1718189"/>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21" name="Rectangle 120"/>
            <p:cNvSpPr/>
            <p:nvPr/>
          </p:nvSpPr>
          <p:spPr>
            <a:xfrm>
              <a:off x="3505483" y="1855211"/>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23" name="Rectangle 122"/>
            <p:cNvSpPr/>
            <p:nvPr/>
          </p:nvSpPr>
          <p:spPr>
            <a:xfrm>
              <a:off x="3505483" y="1993434"/>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28" name="Rectangle 127"/>
            <p:cNvSpPr/>
            <p:nvPr/>
          </p:nvSpPr>
          <p:spPr>
            <a:xfrm>
              <a:off x="3505484" y="2132169"/>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29" name="Rectangle 128"/>
            <p:cNvSpPr/>
            <p:nvPr/>
          </p:nvSpPr>
          <p:spPr>
            <a:xfrm>
              <a:off x="3505483" y="2269191"/>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32" name="Rectangle 131"/>
            <p:cNvSpPr/>
            <p:nvPr/>
          </p:nvSpPr>
          <p:spPr>
            <a:xfrm>
              <a:off x="3505483" y="2407414"/>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35" name="Rectangle 134"/>
            <p:cNvSpPr/>
            <p:nvPr/>
          </p:nvSpPr>
          <p:spPr>
            <a:xfrm>
              <a:off x="3505483" y="2544435"/>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36" name="Rectangle 135"/>
            <p:cNvSpPr/>
            <p:nvPr/>
          </p:nvSpPr>
          <p:spPr>
            <a:xfrm>
              <a:off x="3505482" y="2681457"/>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37" name="Rectangle 136"/>
            <p:cNvSpPr/>
            <p:nvPr/>
          </p:nvSpPr>
          <p:spPr>
            <a:xfrm>
              <a:off x="3505482" y="2819680"/>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38" name="Rectangle 137"/>
            <p:cNvSpPr/>
            <p:nvPr/>
          </p:nvSpPr>
          <p:spPr>
            <a:xfrm>
              <a:off x="3505483" y="2958415"/>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39" name="Rectangle 138"/>
            <p:cNvSpPr/>
            <p:nvPr/>
          </p:nvSpPr>
          <p:spPr>
            <a:xfrm>
              <a:off x="3505482" y="3095437"/>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40" name="Rectangle 139"/>
            <p:cNvSpPr/>
            <p:nvPr/>
          </p:nvSpPr>
          <p:spPr>
            <a:xfrm>
              <a:off x="3505482" y="3233660"/>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41" name="Rectangle 140"/>
            <p:cNvSpPr/>
            <p:nvPr/>
          </p:nvSpPr>
          <p:spPr>
            <a:xfrm>
              <a:off x="3505482" y="3368444"/>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42" name="Rectangle 141"/>
            <p:cNvSpPr/>
            <p:nvPr/>
          </p:nvSpPr>
          <p:spPr>
            <a:xfrm>
              <a:off x="3505481" y="3512840"/>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43" name="Rectangle 142"/>
            <p:cNvSpPr/>
            <p:nvPr/>
          </p:nvSpPr>
          <p:spPr>
            <a:xfrm>
              <a:off x="3505481" y="3651063"/>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44" name="Rectangle 143"/>
            <p:cNvSpPr/>
            <p:nvPr/>
          </p:nvSpPr>
          <p:spPr>
            <a:xfrm>
              <a:off x="3505482" y="3789798"/>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45" name="Rectangle 144"/>
            <p:cNvSpPr/>
            <p:nvPr/>
          </p:nvSpPr>
          <p:spPr>
            <a:xfrm>
              <a:off x="3505481" y="3926820"/>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46" name="Rectangle 145"/>
            <p:cNvSpPr/>
            <p:nvPr/>
          </p:nvSpPr>
          <p:spPr>
            <a:xfrm>
              <a:off x="3505481" y="4065043"/>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47" name="Rectangle 146"/>
            <p:cNvSpPr/>
            <p:nvPr/>
          </p:nvSpPr>
          <p:spPr>
            <a:xfrm>
              <a:off x="3505481" y="4202064"/>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48" name="Rectangle 147"/>
            <p:cNvSpPr/>
            <p:nvPr/>
          </p:nvSpPr>
          <p:spPr>
            <a:xfrm>
              <a:off x="3505480" y="4346460"/>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49" name="Rectangle 148"/>
            <p:cNvSpPr/>
            <p:nvPr/>
          </p:nvSpPr>
          <p:spPr>
            <a:xfrm>
              <a:off x="3505480" y="4484683"/>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50" name="Rectangle 149"/>
            <p:cNvSpPr/>
            <p:nvPr/>
          </p:nvSpPr>
          <p:spPr>
            <a:xfrm>
              <a:off x="3505481" y="4623418"/>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51" name="Rectangle 150"/>
            <p:cNvSpPr/>
            <p:nvPr/>
          </p:nvSpPr>
          <p:spPr>
            <a:xfrm>
              <a:off x="3505480" y="4760440"/>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52" name="Rectangle 151"/>
            <p:cNvSpPr/>
            <p:nvPr/>
          </p:nvSpPr>
          <p:spPr>
            <a:xfrm>
              <a:off x="3505480" y="4898663"/>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53" name="Rectangle 152"/>
            <p:cNvSpPr/>
            <p:nvPr/>
          </p:nvSpPr>
          <p:spPr>
            <a:xfrm>
              <a:off x="4431242" y="1506394"/>
              <a:ext cx="117988" cy="352311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54" name="Rectangle 153"/>
            <p:cNvSpPr/>
            <p:nvPr/>
          </p:nvSpPr>
          <p:spPr>
            <a:xfrm>
              <a:off x="5901970" y="1495148"/>
              <a:ext cx="117988" cy="352311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55" name="Rectangle 154"/>
            <p:cNvSpPr/>
            <p:nvPr/>
          </p:nvSpPr>
          <p:spPr>
            <a:xfrm>
              <a:off x="4372248" y="5011677"/>
              <a:ext cx="228600" cy="4571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56" name="Rectangle 155"/>
            <p:cNvSpPr/>
            <p:nvPr/>
          </p:nvSpPr>
          <p:spPr>
            <a:xfrm>
              <a:off x="5850348" y="5013237"/>
              <a:ext cx="228600" cy="4571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sp>
        <p:nvSpPr>
          <p:cNvPr id="157" name="TextBox 156"/>
          <p:cNvSpPr txBox="1"/>
          <p:nvPr/>
        </p:nvSpPr>
        <p:spPr>
          <a:xfrm>
            <a:off x="2254076" y="5412259"/>
            <a:ext cx="835485" cy="307777"/>
          </a:xfrm>
          <a:prstGeom prst="rect">
            <a:avLst/>
          </a:prstGeom>
          <a:noFill/>
        </p:spPr>
        <p:txBody>
          <a:bodyPr wrap="none" rtlCol="0">
            <a:spAutoFit/>
          </a:bodyPr>
          <a:lstStyle/>
          <a:p>
            <a:r>
              <a:rPr lang="en-US" sz="1400" dirty="0" smtClean="0"/>
              <a:t>2500mm</a:t>
            </a:r>
            <a:endParaRPr lang="en-US" sz="1400" dirty="0"/>
          </a:p>
        </p:txBody>
      </p:sp>
      <p:cxnSp>
        <p:nvCxnSpPr>
          <p:cNvPr id="158" name="Straight Arrow Connector 157"/>
          <p:cNvCxnSpPr/>
          <p:nvPr/>
        </p:nvCxnSpPr>
        <p:spPr>
          <a:xfrm flipH="1">
            <a:off x="2301889" y="1503198"/>
            <a:ext cx="1" cy="3816598"/>
          </a:xfrm>
          <a:prstGeom prst="straightConnector1">
            <a:avLst/>
          </a:prstGeom>
          <a:ln>
            <a:headEnd type="triangle" w="lg" len="lg"/>
            <a:tailEnd type="triangle" w="lg" len="lg"/>
          </a:ln>
        </p:spPr>
        <p:style>
          <a:lnRef idx="1">
            <a:schemeClr val="dk1"/>
          </a:lnRef>
          <a:fillRef idx="0">
            <a:schemeClr val="dk1"/>
          </a:fillRef>
          <a:effectRef idx="0">
            <a:schemeClr val="dk1"/>
          </a:effectRef>
          <a:fontRef idx="minor">
            <a:schemeClr val="tx1"/>
          </a:fontRef>
        </p:style>
      </p:cxnSp>
      <p:sp>
        <p:nvSpPr>
          <p:cNvPr id="159" name="TextBox 158"/>
          <p:cNvSpPr txBox="1"/>
          <p:nvPr/>
        </p:nvSpPr>
        <p:spPr>
          <a:xfrm>
            <a:off x="2232384" y="5205421"/>
            <a:ext cx="1330301" cy="369332"/>
          </a:xfrm>
          <a:prstGeom prst="rect">
            <a:avLst/>
          </a:prstGeom>
          <a:noFill/>
          <a:ln>
            <a:noFill/>
          </a:ln>
        </p:spPr>
        <p:txBody>
          <a:bodyPr wrap="none" rtlCol="0">
            <a:spAutoFit/>
          </a:bodyPr>
          <a:lstStyle/>
          <a:p>
            <a:r>
              <a:rPr lang="en-US" dirty="0" smtClean="0"/>
              <a:t>Blind Height</a:t>
            </a:r>
            <a:endParaRPr lang="en-US" dirty="0"/>
          </a:p>
        </p:txBody>
      </p:sp>
      <p:cxnSp>
        <p:nvCxnSpPr>
          <p:cNvPr id="160" name="Straight Connector 159"/>
          <p:cNvCxnSpPr/>
          <p:nvPr/>
        </p:nvCxnSpPr>
        <p:spPr>
          <a:xfrm>
            <a:off x="1651987" y="1816897"/>
            <a:ext cx="21265" cy="307179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1" name="Straight Connector 160"/>
          <p:cNvCxnSpPr/>
          <p:nvPr/>
        </p:nvCxnSpPr>
        <p:spPr>
          <a:xfrm>
            <a:off x="1711803" y="1823087"/>
            <a:ext cx="51622" cy="261481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2" name="Straight Connector 161"/>
          <p:cNvCxnSpPr/>
          <p:nvPr/>
        </p:nvCxnSpPr>
        <p:spPr>
          <a:xfrm>
            <a:off x="1799942" y="1803833"/>
            <a:ext cx="50336" cy="291839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a:xfrm>
            <a:off x="1826497" y="1801058"/>
            <a:ext cx="51622" cy="291839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a:xfrm>
            <a:off x="1854256" y="1807816"/>
            <a:ext cx="39576" cy="28822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5" name="Oval 164"/>
          <p:cNvSpPr/>
          <p:nvPr/>
        </p:nvSpPr>
        <p:spPr>
          <a:xfrm>
            <a:off x="1631783" y="4843235"/>
            <a:ext cx="95021" cy="164936"/>
          </a:xfrm>
          <a:prstGeom prst="ellipse">
            <a:avLst/>
          </a:prstGeom>
          <a:solidFill>
            <a:schemeClr val="tx1">
              <a:lumMod val="50000"/>
              <a:lumOff val="50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66" name="Oval 165"/>
          <p:cNvSpPr/>
          <p:nvPr/>
        </p:nvSpPr>
        <p:spPr>
          <a:xfrm>
            <a:off x="1722852" y="4393165"/>
            <a:ext cx="81859" cy="149990"/>
          </a:xfrm>
          <a:prstGeom prst="ellipse">
            <a:avLst/>
          </a:prstGeom>
          <a:solidFill>
            <a:schemeClr val="tx1">
              <a:lumMod val="50000"/>
              <a:lumOff val="50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67" name="Oval 166"/>
          <p:cNvSpPr/>
          <p:nvPr/>
        </p:nvSpPr>
        <p:spPr>
          <a:xfrm>
            <a:off x="1817892" y="4608759"/>
            <a:ext cx="112296" cy="267598"/>
          </a:xfrm>
          <a:prstGeom prst="ellipse">
            <a:avLst/>
          </a:prstGeom>
          <a:solidFill>
            <a:schemeClr val="tx1">
              <a:lumMod val="50000"/>
              <a:lumOff val="50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nvGrpSpPr>
          <p:cNvPr id="168" name="Group 167"/>
          <p:cNvGrpSpPr/>
          <p:nvPr/>
        </p:nvGrpSpPr>
        <p:grpSpPr>
          <a:xfrm>
            <a:off x="2941946" y="1517722"/>
            <a:ext cx="1329736" cy="3799494"/>
            <a:chOff x="3466214" y="1180215"/>
            <a:chExt cx="3593805" cy="3878741"/>
          </a:xfrm>
        </p:grpSpPr>
        <p:sp>
          <p:nvSpPr>
            <p:cNvPr id="169" name="Rectangle 168"/>
            <p:cNvSpPr/>
            <p:nvPr/>
          </p:nvSpPr>
          <p:spPr>
            <a:xfrm>
              <a:off x="3505480" y="1488559"/>
              <a:ext cx="3530009" cy="3540952"/>
            </a:xfrm>
            <a:prstGeom prst="rect">
              <a:avLst/>
            </a:prstGeom>
            <a:gradFill flip="none" rotWithShape="1">
              <a:gsLst>
                <a:gs pos="0">
                  <a:schemeClr val="accent2">
                    <a:lumMod val="75000"/>
                    <a:shade val="30000"/>
                    <a:satMod val="115000"/>
                  </a:schemeClr>
                </a:gs>
                <a:gs pos="50000">
                  <a:schemeClr val="accent2">
                    <a:lumMod val="75000"/>
                    <a:shade val="67500"/>
                    <a:satMod val="115000"/>
                  </a:schemeClr>
                </a:gs>
                <a:gs pos="100000">
                  <a:schemeClr val="accent2">
                    <a:lumMod val="75000"/>
                    <a:shade val="100000"/>
                    <a:satMod val="115000"/>
                  </a:schemeClr>
                </a:gs>
              </a:gsLst>
              <a:lin ang="81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70" name="Rectangle 169"/>
            <p:cNvSpPr/>
            <p:nvPr/>
          </p:nvSpPr>
          <p:spPr>
            <a:xfrm>
              <a:off x="3466214" y="1180215"/>
              <a:ext cx="3593805" cy="308344"/>
            </a:xfrm>
            <a:prstGeom prst="rect">
              <a:avLst/>
            </a:prstGeom>
            <a:solidFill>
              <a:schemeClr val="accent2">
                <a:lumMod val="50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71" name="Rectangle 170"/>
            <p:cNvSpPr/>
            <p:nvPr/>
          </p:nvSpPr>
          <p:spPr>
            <a:xfrm>
              <a:off x="3505485" y="1506394"/>
              <a:ext cx="3530009" cy="21265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72" name="Rectangle 171"/>
            <p:cNvSpPr/>
            <p:nvPr/>
          </p:nvSpPr>
          <p:spPr>
            <a:xfrm>
              <a:off x="3505484" y="1718189"/>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73" name="Rectangle 172"/>
            <p:cNvSpPr/>
            <p:nvPr/>
          </p:nvSpPr>
          <p:spPr>
            <a:xfrm>
              <a:off x="3505483" y="1855211"/>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74" name="Rectangle 173"/>
            <p:cNvSpPr/>
            <p:nvPr/>
          </p:nvSpPr>
          <p:spPr>
            <a:xfrm>
              <a:off x="3505483" y="1993434"/>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75" name="Rectangle 174"/>
            <p:cNvSpPr/>
            <p:nvPr/>
          </p:nvSpPr>
          <p:spPr>
            <a:xfrm>
              <a:off x="3505484" y="2132169"/>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76" name="Rectangle 175"/>
            <p:cNvSpPr/>
            <p:nvPr/>
          </p:nvSpPr>
          <p:spPr>
            <a:xfrm>
              <a:off x="3505483" y="2269191"/>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77" name="Rectangle 176"/>
            <p:cNvSpPr/>
            <p:nvPr/>
          </p:nvSpPr>
          <p:spPr>
            <a:xfrm>
              <a:off x="3505483" y="2407414"/>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78" name="Rectangle 177"/>
            <p:cNvSpPr/>
            <p:nvPr/>
          </p:nvSpPr>
          <p:spPr>
            <a:xfrm>
              <a:off x="3505483" y="2544435"/>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79" name="Rectangle 178"/>
            <p:cNvSpPr/>
            <p:nvPr/>
          </p:nvSpPr>
          <p:spPr>
            <a:xfrm>
              <a:off x="3505482" y="2681457"/>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80" name="Rectangle 179"/>
            <p:cNvSpPr/>
            <p:nvPr/>
          </p:nvSpPr>
          <p:spPr>
            <a:xfrm>
              <a:off x="3505482" y="2819680"/>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81" name="Rectangle 180"/>
            <p:cNvSpPr/>
            <p:nvPr/>
          </p:nvSpPr>
          <p:spPr>
            <a:xfrm>
              <a:off x="3505483" y="2958415"/>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82" name="Rectangle 181"/>
            <p:cNvSpPr/>
            <p:nvPr/>
          </p:nvSpPr>
          <p:spPr>
            <a:xfrm>
              <a:off x="3505482" y="3095437"/>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83" name="Rectangle 182"/>
            <p:cNvSpPr/>
            <p:nvPr/>
          </p:nvSpPr>
          <p:spPr>
            <a:xfrm>
              <a:off x="3505482" y="3233660"/>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84" name="Rectangle 183"/>
            <p:cNvSpPr/>
            <p:nvPr/>
          </p:nvSpPr>
          <p:spPr>
            <a:xfrm>
              <a:off x="3505482" y="3368444"/>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85" name="Rectangle 184"/>
            <p:cNvSpPr/>
            <p:nvPr/>
          </p:nvSpPr>
          <p:spPr>
            <a:xfrm>
              <a:off x="3505481" y="3512840"/>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86" name="Rectangle 185"/>
            <p:cNvSpPr/>
            <p:nvPr/>
          </p:nvSpPr>
          <p:spPr>
            <a:xfrm>
              <a:off x="3505481" y="3651063"/>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87" name="Rectangle 186"/>
            <p:cNvSpPr/>
            <p:nvPr/>
          </p:nvSpPr>
          <p:spPr>
            <a:xfrm>
              <a:off x="3505482" y="3789798"/>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88" name="Rectangle 187"/>
            <p:cNvSpPr/>
            <p:nvPr/>
          </p:nvSpPr>
          <p:spPr>
            <a:xfrm>
              <a:off x="3505481" y="3926820"/>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89" name="Rectangle 188"/>
            <p:cNvSpPr/>
            <p:nvPr/>
          </p:nvSpPr>
          <p:spPr>
            <a:xfrm>
              <a:off x="3505481" y="4065043"/>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90" name="Rectangle 189"/>
            <p:cNvSpPr/>
            <p:nvPr/>
          </p:nvSpPr>
          <p:spPr>
            <a:xfrm>
              <a:off x="3505481" y="4202064"/>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91" name="Rectangle 190"/>
            <p:cNvSpPr/>
            <p:nvPr/>
          </p:nvSpPr>
          <p:spPr>
            <a:xfrm>
              <a:off x="3505480" y="4346460"/>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92" name="Rectangle 191"/>
            <p:cNvSpPr/>
            <p:nvPr/>
          </p:nvSpPr>
          <p:spPr>
            <a:xfrm>
              <a:off x="3505480" y="4484683"/>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93" name="Rectangle 192"/>
            <p:cNvSpPr/>
            <p:nvPr/>
          </p:nvSpPr>
          <p:spPr>
            <a:xfrm>
              <a:off x="3505481" y="4623418"/>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94" name="Rectangle 193"/>
            <p:cNvSpPr/>
            <p:nvPr/>
          </p:nvSpPr>
          <p:spPr>
            <a:xfrm>
              <a:off x="3505480" y="4760440"/>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95" name="Rectangle 194"/>
            <p:cNvSpPr/>
            <p:nvPr/>
          </p:nvSpPr>
          <p:spPr>
            <a:xfrm>
              <a:off x="3505480" y="4898663"/>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96" name="Rectangle 195"/>
            <p:cNvSpPr/>
            <p:nvPr/>
          </p:nvSpPr>
          <p:spPr>
            <a:xfrm>
              <a:off x="4503660" y="1506394"/>
              <a:ext cx="117987" cy="352311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97" name="Rectangle 196"/>
            <p:cNvSpPr/>
            <p:nvPr/>
          </p:nvSpPr>
          <p:spPr>
            <a:xfrm>
              <a:off x="5901970" y="1495148"/>
              <a:ext cx="117988" cy="352311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98" name="Rectangle 197"/>
            <p:cNvSpPr/>
            <p:nvPr/>
          </p:nvSpPr>
          <p:spPr>
            <a:xfrm>
              <a:off x="4444666" y="5011677"/>
              <a:ext cx="228601" cy="4571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99" name="Rectangle 198"/>
            <p:cNvSpPr/>
            <p:nvPr/>
          </p:nvSpPr>
          <p:spPr>
            <a:xfrm>
              <a:off x="5850348" y="5013237"/>
              <a:ext cx="228600" cy="4571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sp>
        <p:nvSpPr>
          <p:cNvPr id="200" name="TextBox 199"/>
          <p:cNvSpPr txBox="1"/>
          <p:nvPr/>
        </p:nvSpPr>
        <p:spPr>
          <a:xfrm>
            <a:off x="4242262" y="2376185"/>
            <a:ext cx="763351" cy="646331"/>
          </a:xfrm>
          <a:prstGeom prst="rect">
            <a:avLst/>
          </a:prstGeom>
          <a:noFill/>
          <a:ln>
            <a:noFill/>
          </a:ln>
        </p:spPr>
        <p:txBody>
          <a:bodyPr wrap="none" rtlCol="0">
            <a:spAutoFit/>
          </a:bodyPr>
          <a:lstStyle/>
          <a:p>
            <a:r>
              <a:rPr lang="en-US" dirty="0" smtClean="0"/>
              <a:t>Blind </a:t>
            </a:r>
          </a:p>
          <a:p>
            <a:r>
              <a:rPr lang="en-US" dirty="0" smtClean="0"/>
              <a:t>Width</a:t>
            </a:r>
            <a:endParaRPr lang="en-US" dirty="0"/>
          </a:p>
        </p:txBody>
      </p:sp>
      <p:cxnSp>
        <p:nvCxnSpPr>
          <p:cNvPr id="201" name="Straight Arrow Connector 200"/>
          <p:cNvCxnSpPr/>
          <p:nvPr/>
        </p:nvCxnSpPr>
        <p:spPr>
          <a:xfrm>
            <a:off x="1572503" y="2978438"/>
            <a:ext cx="2699179" cy="0"/>
          </a:xfrm>
          <a:prstGeom prst="straightConnector1">
            <a:avLst/>
          </a:prstGeom>
          <a:ln>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202" name="TextBox 201"/>
          <p:cNvSpPr txBox="1"/>
          <p:nvPr/>
        </p:nvSpPr>
        <p:spPr>
          <a:xfrm>
            <a:off x="4245245" y="2957780"/>
            <a:ext cx="1125629" cy="523220"/>
          </a:xfrm>
          <a:prstGeom prst="rect">
            <a:avLst/>
          </a:prstGeom>
          <a:noFill/>
          <a:ln>
            <a:noFill/>
          </a:ln>
        </p:spPr>
        <p:txBody>
          <a:bodyPr wrap="none" rtlCol="0">
            <a:spAutoFit/>
          </a:bodyPr>
          <a:lstStyle/>
          <a:p>
            <a:r>
              <a:rPr lang="en-US" sz="1400" dirty="0" smtClean="0"/>
              <a:t>860mm</a:t>
            </a:r>
          </a:p>
          <a:p>
            <a:r>
              <a:rPr lang="en-US" sz="1400" dirty="0" smtClean="0"/>
              <a:t>(1720mm÷2)</a:t>
            </a:r>
            <a:endParaRPr lang="en-US" sz="1400" dirty="0"/>
          </a:p>
        </p:txBody>
      </p:sp>
      <p:cxnSp>
        <p:nvCxnSpPr>
          <p:cNvPr id="203" name="Straight Connector 202"/>
          <p:cNvCxnSpPr/>
          <p:nvPr/>
        </p:nvCxnSpPr>
        <p:spPr>
          <a:xfrm>
            <a:off x="3911730" y="1815754"/>
            <a:ext cx="50336" cy="291839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a:xfrm>
            <a:off x="3938285" y="1812979"/>
            <a:ext cx="51622" cy="291839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a:xfrm>
            <a:off x="3966044" y="1819737"/>
            <a:ext cx="39576" cy="28822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06" name="Oval 205"/>
          <p:cNvSpPr/>
          <p:nvPr/>
        </p:nvSpPr>
        <p:spPr>
          <a:xfrm>
            <a:off x="3929680" y="4623698"/>
            <a:ext cx="112296" cy="267598"/>
          </a:xfrm>
          <a:prstGeom prst="ellipse">
            <a:avLst/>
          </a:prstGeom>
          <a:solidFill>
            <a:schemeClr val="tx1">
              <a:lumMod val="50000"/>
              <a:lumOff val="50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cxnSp>
        <p:nvCxnSpPr>
          <p:cNvPr id="207" name="Straight Connector 206"/>
          <p:cNvCxnSpPr/>
          <p:nvPr/>
        </p:nvCxnSpPr>
        <p:spPr>
          <a:xfrm>
            <a:off x="4095316" y="1813879"/>
            <a:ext cx="21265" cy="307179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a:xfrm>
            <a:off x="4155132" y="1820069"/>
            <a:ext cx="51622" cy="261481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09" name="Oval 208"/>
          <p:cNvSpPr/>
          <p:nvPr/>
        </p:nvSpPr>
        <p:spPr>
          <a:xfrm>
            <a:off x="4075112" y="4843235"/>
            <a:ext cx="95021" cy="164936"/>
          </a:xfrm>
          <a:prstGeom prst="ellipse">
            <a:avLst/>
          </a:prstGeom>
          <a:solidFill>
            <a:schemeClr val="tx1">
              <a:lumMod val="50000"/>
              <a:lumOff val="50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210" name="Oval 209"/>
          <p:cNvSpPr/>
          <p:nvPr/>
        </p:nvSpPr>
        <p:spPr>
          <a:xfrm>
            <a:off x="4166181" y="4393165"/>
            <a:ext cx="81859" cy="149990"/>
          </a:xfrm>
          <a:prstGeom prst="ellipse">
            <a:avLst/>
          </a:prstGeom>
          <a:solidFill>
            <a:schemeClr val="tx1">
              <a:lumMod val="50000"/>
              <a:lumOff val="50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211" name="TextBox 210"/>
          <p:cNvSpPr txBox="1"/>
          <p:nvPr/>
        </p:nvSpPr>
        <p:spPr>
          <a:xfrm>
            <a:off x="1574522" y="1117097"/>
            <a:ext cx="3291669" cy="369332"/>
          </a:xfrm>
          <a:prstGeom prst="rect">
            <a:avLst/>
          </a:prstGeom>
          <a:noFill/>
        </p:spPr>
        <p:txBody>
          <a:bodyPr wrap="square" rtlCol="0">
            <a:spAutoFit/>
          </a:bodyPr>
          <a:lstStyle/>
          <a:p>
            <a:r>
              <a:rPr lang="en-US" dirty="0"/>
              <a:t>2</a:t>
            </a:r>
            <a:r>
              <a:rPr lang="en-US" dirty="0" smtClean="0"/>
              <a:t> Venetian Blinds for 2 Panels</a:t>
            </a:r>
            <a:endParaRPr lang="en-SG" dirty="0"/>
          </a:p>
        </p:txBody>
      </p:sp>
      <p:sp>
        <p:nvSpPr>
          <p:cNvPr id="212" name="TextBox 211"/>
          <p:cNvSpPr txBox="1"/>
          <p:nvPr/>
        </p:nvSpPr>
        <p:spPr>
          <a:xfrm>
            <a:off x="7571628" y="1112293"/>
            <a:ext cx="2706172" cy="369332"/>
          </a:xfrm>
          <a:prstGeom prst="rect">
            <a:avLst/>
          </a:prstGeom>
          <a:noFill/>
        </p:spPr>
        <p:txBody>
          <a:bodyPr wrap="square" rtlCol="0">
            <a:spAutoFit/>
          </a:bodyPr>
          <a:lstStyle/>
          <a:p>
            <a:r>
              <a:rPr lang="en-US" dirty="0"/>
              <a:t>2</a:t>
            </a:r>
            <a:r>
              <a:rPr lang="en-US" dirty="0" smtClean="0"/>
              <a:t> Roller Blinds for 2 Panels</a:t>
            </a:r>
            <a:endParaRPr lang="en-SG" dirty="0"/>
          </a:p>
        </p:txBody>
      </p:sp>
      <p:grpSp>
        <p:nvGrpSpPr>
          <p:cNvPr id="213" name="Group 212"/>
          <p:cNvGrpSpPr/>
          <p:nvPr/>
        </p:nvGrpSpPr>
        <p:grpSpPr>
          <a:xfrm flipH="1">
            <a:off x="7654218" y="1575720"/>
            <a:ext cx="1191494" cy="3868002"/>
            <a:chOff x="2824448" y="832514"/>
            <a:chExt cx="3890252" cy="4314413"/>
          </a:xfrm>
        </p:grpSpPr>
        <p:sp>
          <p:nvSpPr>
            <p:cNvPr id="214" name="Oval 213"/>
            <p:cNvSpPr/>
            <p:nvPr/>
          </p:nvSpPr>
          <p:spPr>
            <a:xfrm>
              <a:off x="6564570" y="1023582"/>
              <a:ext cx="150130" cy="3780429"/>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215" name="Can 214"/>
            <p:cNvSpPr/>
            <p:nvPr/>
          </p:nvSpPr>
          <p:spPr>
            <a:xfrm rot="5400000">
              <a:off x="4674358" y="-784746"/>
              <a:ext cx="232012" cy="3848669"/>
            </a:xfrm>
            <a:prstGeom prst="can">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216" name="Can 215"/>
            <p:cNvSpPr/>
            <p:nvPr/>
          </p:nvSpPr>
          <p:spPr>
            <a:xfrm rot="5400000">
              <a:off x="6509982" y="1050878"/>
              <a:ext cx="232012" cy="177421"/>
            </a:xfrm>
            <a:prstGeom prst="can">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217" name="Rectangle 216"/>
            <p:cNvSpPr/>
            <p:nvPr/>
          </p:nvSpPr>
          <p:spPr>
            <a:xfrm>
              <a:off x="2934267" y="1255595"/>
              <a:ext cx="3562065" cy="3780429"/>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62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218" name="Cube 217"/>
            <p:cNvSpPr/>
            <p:nvPr/>
          </p:nvSpPr>
          <p:spPr>
            <a:xfrm>
              <a:off x="2866029" y="832514"/>
              <a:ext cx="3848669" cy="116006"/>
            </a:xfrm>
            <a:prstGeom prst="cub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cxnSp>
          <p:nvCxnSpPr>
            <p:cNvPr id="219" name="Straight Connector 218"/>
            <p:cNvCxnSpPr/>
            <p:nvPr/>
          </p:nvCxnSpPr>
          <p:spPr>
            <a:xfrm>
              <a:off x="6706153" y="893805"/>
              <a:ext cx="0" cy="24578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a:off x="2866029" y="893805"/>
              <a:ext cx="0" cy="24578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21" name="Rectangle 220"/>
            <p:cNvSpPr/>
            <p:nvPr/>
          </p:nvSpPr>
          <p:spPr>
            <a:xfrm>
              <a:off x="2866029" y="4973652"/>
              <a:ext cx="3671248" cy="16237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222" name="Rectangle 221"/>
            <p:cNvSpPr/>
            <p:nvPr/>
          </p:nvSpPr>
          <p:spPr>
            <a:xfrm>
              <a:off x="6507112" y="4962747"/>
              <a:ext cx="83162" cy="18418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223" name="Rectangle 222"/>
            <p:cNvSpPr/>
            <p:nvPr/>
          </p:nvSpPr>
          <p:spPr>
            <a:xfrm>
              <a:off x="2824448" y="4960388"/>
              <a:ext cx="83162" cy="18418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cxnSp>
        <p:nvCxnSpPr>
          <p:cNvPr id="51" name="Straight Arrow Connector 50"/>
          <p:cNvCxnSpPr/>
          <p:nvPr/>
        </p:nvCxnSpPr>
        <p:spPr>
          <a:xfrm>
            <a:off x="7557425" y="3205798"/>
            <a:ext cx="2653961" cy="0"/>
          </a:xfrm>
          <a:prstGeom prst="straightConnector1">
            <a:avLst/>
          </a:prstGeom>
          <a:ln>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8211755" y="1540852"/>
            <a:ext cx="1" cy="3907360"/>
          </a:xfrm>
          <a:prstGeom prst="straightConnector1">
            <a:avLst/>
          </a:prstGeom>
          <a:ln>
            <a:headEnd type="triangle" w="lg" len="lg"/>
            <a:tailEnd type="triangle" w="lg" len="lg"/>
          </a:ln>
        </p:spPr>
        <p:style>
          <a:lnRef idx="1">
            <a:schemeClr val="dk1"/>
          </a:lnRef>
          <a:fillRef idx="0">
            <a:schemeClr val="dk1"/>
          </a:fillRef>
          <a:effectRef idx="0">
            <a:schemeClr val="dk1"/>
          </a:effectRef>
          <a:fontRef idx="minor">
            <a:schemeClr val="tx1"/>
          </a:fontRef>
        </p:style>
      </p:cxnSp>
      <p:sp>
        <p:nvSpPr>
          <p:cNvPr id="54" name="TextBox 53"/>
          <p:cNvSpPr txBox="1"/>
          <p:nvPr/>
        </p:nvSpPr>
        <p:spPr>
          <a:xfrm>
            <a:off x="8997255" y="2865058"/>
            <a:ext cx="1290738" cy="369332"/>
          </a:xfrm>
          <a:prstGeom prst="rect">
            <a:avLst/>
          </a:prstGeom>
          <a:noFill/>
          <a:ln>
            <a:noFill/>
          </a:ln>
        </p:spPr>
        <p:txBody>
          <a:bodyPr wrap="none" rtlCol="0">
            <a:spAutoFit/>
          </a:bodyPr>
          <a:lstStyle/>
          <a:p>
            <a:r>
              <a:rPr lang="en-US" dirty="0" smtClean="0"/>
              <a:t>Blind Width</a:t>
            </a:r>
            <a:endParaRPr lang="en-US" dirty="0"/>
          </a:p>
        </p:txBody>
      </p:sp>
    </p:spTree>
    <p:extLst>
      <p:ext uri="{BB962C8B-B14F-4D97-AF65-F5344CB8AC3E}">
        <p14:creationId xmlns:p14="http://schemas.microsoft.com/office/powerpoint/2010/main" val="8981385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86230" y="1524294"/>
            <a:ext cx="3029140" cy="4966579"/>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92" name="TextBox 91"/>
          <p:cNvSpPr txBox="1"/>
          <p:nvPr/>
        </p:nvSpPr>
        <p:spPr>
          <a:xfrm>
            <a:off x="6149406" y="1368135"/>
            <a:ext cx="5080000" cy="1415772"/>
          </a:xfrm>
          <a:prstGeom prst="rect">
            <a:avLst/>
          </a:prstGeom>
          <a:noFill/>
        </p:spPr>
        <p:txBody>
          <a:bodyPr wrap="square" rtlCol="0">
            <a:spAutoFit/>
          </a:bodyPr>
          <a:lstStyle/>
          <a:p>
            <a:r>
              <a:rPr lang="en-US" sz="1600" b="1" dirty="0" smtClean="0"/>
              <a:t>Step1:</a:t>
            </a:r>
          </a:p>
          <a:p>
            <a:r>
              <a:rPr lang="en-US" sz="1400" dirty="0" smtClean="0"/>
              <a:t>Measure the exact width of the window frame for 3 places (top, middle, and bottom). </a:t>
            </a:r>
          </a:p>
          <a:p>
            <a:endParaRPr lang="en-US" sz="1400" dirty="0"/>
          </a:p>
          <a:p>
            <a:r>
              <a:rPr lang="en-US" sz="1400" dirty="0"/>
              <a:t>Taking measurement from 3 places is to ensure that the window grid is parallel to the wall</a:t>
            </a:r>
            <a:r>
              <a:rPr lang="en-US" sz="1400" dirty="0" smtClean="0"/>
              <a:t>.</a:t>
            </a:r>
            <a:endParaRPr lang="en-US" sz="1400" dirty="0"/>
          </a:p>
        </p:txBody>
      </p:sp>
      <p:sp>
        <p:nvSpPr>
          <p:cNvPr id="115" name="TextBox 114"/>
          <p:cNvSpPr txBox="1"/>
          <p:nvPr/>
        </p:nvSpPr>
        <p:spPr>
          <a:xfrm>
            <a:off x="2828967" y="150715"/>
            <a:ext cx="6824048" cy="830997"/>
          </a:xfrm>
          <a:prstGeom prst="rect">
            <a:avLst/>
          </a:prstGeom>
          <a:noFill/>
        </p:spPr>
        <p:txBody>
          <a:bodyPr wrap="none" rtlCol="0">
            <a:spAutoFit/>
          </a:bodyPr>
          <a:lstStyle/>
          <a:p>
            <a:pPr algn="ctr"/>
            <a:r>
              <a:rPr lang="en-US" sz="2400" i="1" u="sng" dirty="0" smtClean="0"/>
              <a:t>For </a:t>
            </a:r>
            <a:r>
              <a:rPr lang="en-US" sz="2400" b="1" i="1" u="sng" dirty="0" smtClean="0">
                <a:solidFill>
                  <a:srgbClr val="FF0000"/>
                </a:solidFill>
              </a:rPr>
              <a:t>Wall-to-wall</a:t>
            </a:r>
            <a:r>
              <a:rPr lang="en-US" sz="2400" i="1" u="sng" dirty="0" smtClean="0"/>
              <a:t> Windows</a:t>
            </a:r>
          </a:p>
          <a:p>
            <a:r>
              <a:rPr lang="en-US" sz="2400" i="1" dirty="0" smtClean="0"/>
              <a:t>(When there are no space between wall and window)</a:t>
            </a:r>
            <a:endParaRPr lang="en-US" sz="2400" i="1" dirty="0"/>
          </a:p>
        </p:txBody>
      </p:sp>
      <p:sp>
        <p:nvSpPr>
          <p:cNvPr id="43" name="TextBox 42"/>
          <p:cNvSpPr txBox="1"/>
          <p:nvPr/>
        </p:nvSpPr>
        <p:spPr>
          <a:xfrm>
            <a:off x="6149406" y="2977990"/>
            <a:ext cx="5080000" cy="984885"/>
          </a:xfrm>
          <a:prstGeom prst="rect">
            <a:avLst/>
          </a:prstGeom>
          <a:noFill/>
        </p:spPr>
        <p:txBody>
          <a:bodyPr wrap="square" rtlCol="0">
            <a:spAutoFit/>
          </a:bodyPr>
          <a:lstStyle/>
          <a:p>
            <a:r>
              <a:rPr lang="en-US" sz="1600" b="1" dirty="0" smtClean="0"/>
              <a:t>Step2:</a:t>
            </a:r>
          </a:p>
          <a:p>
            <a:r>
              <a:rPr lang="en-US" sz="1400" dirty="0" smtClean="0"/>
              <a:t>Deduct 5mm from the total width.</a:t>
            </a:r>
          </a:p>
          <a:p>
            <a:endParaRPr lang="en-US" sz="1400" dirty="0"/>
          </a:p>
          <a:p>
            <a:r>
              <a:rPr lang="en-US" sz="1400" dirty="0" smtClean="0"/>
              <a:t>Example. 1520mm – 5mm = 1515mm</a:t>
            </a:r>
            <a:endParaRPr lang="en-US" dirty="0"/>
          </a:p>
        </p:txBody>
      </p:sp>
      <p:sp>
        <p:nvSpPr>
          <p:cNvPr id="86" name="TextBox 85"/>
          <p:cNvSpPr txBox="1"/>
          <p:nvPr/>
        </p:nvSpPr>
        <p:spPr>
          <a:xfrm>
            <a:off x="6149406" y="4045913"/>
            <a:ext cx="5080000" cy="2492990"/>
          </a:xfrm>
          <a:prstGeom prst="rect">
            <a:avLst/>
          </a:prstGeom>
          <a:noFill/>
        </p:spPr>
        <p:txBody>
          <a:bodyPr wrap="square" rtlCol="0">
            <a:spAutoFit/>
          </a:bodyPr>
          <a:lstStyle/>
          <a:p>
            <a:r>
              <a:rPr lang="en-US" sz="1600" b="1" dirty="0" smtClean="0"/>
              <a:t>Step3:</a:t>
            </a:r>
          </a:p>
          <a:p>
            <a:r>
              <a:rPr lang="en-US" sz="1400" dirty="0" smtClean="0"/>
              <a:t>Measure the height you would like the blind to cover (ensure the height is enough to cover the entire window). </a:t>
            </a:r>
            <a:r>
              <a:rPr lang="en-US" sz="1400" u="sng" dirty="0" smtClean="0">
                <a:solidFill>
                  <a:srgbClr val="FF0000"/>
                </a:solidFill>
              </a:rPr>
              <a:t>Minimum of 50mm or 5cm allowance will be required </a:t>
            </a:r>
            <a:r>
              <a:rPr lang="en-US" sz="1400" dirty="0" smtClean="0"/>
              <a:t>for the installation above the top window frame.</a:t>
            </a:r>
          </a:p>
          <a:p>
            <a:r>
              <a:rPr lang="en-US" sz="1400" dirty="0"/>
              <a:t/>
            </a:r>
            <a:br>
              <a:rPr lang="en-US" sz="1400" dirty="0"/>
            </a:br>
            <a:r>
              <a:rPr lang="en-US" sz="1400" dirty="0" smtClean="0"/>
              <a:t>Recommendation: Height measurement, top to bottom window frame total measurement, add 100mm or 10cm to each end for optimum coverage.</a:t>
            </a:r>
          </a:p>
          <a:p>
            <a:endParaRPr lang="en-US" sz="1400" dirty="0"/>
          </a:p>
          <a:p>
            <a:r>
              <a:rPr lang="en-US" sz="1400" dirty="0" smtClean="0"/>
              <a:t>Example. 2300mm + 100mm (top) + 100mm (bottom) = 2500mm</a:t>
            </a:r>
            <a:endParaRPr lang="en-US" dirty="0"/>
          </a:p>
        </p:txBody>
      </p:sp>
      <p:sp>
        <p:nvSpPr>
          <p:cNvPr id="93" name="Rectangle 92"/>
          <p:cNvSpPr/>
          <p:nvPr/>
        </p:nvSpPr>
        <p:spPr>
          <a:xfrm>
            <a:off x="1630933" y="1990147"/>
            <a:ext cx="2899656" cy="318202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97" name="Rectangle 96"/>
          <p:cNvSpPr/>
          <p:nvPr/>
        </p:nvSpPr>
        <p:spPr>
          <a:xfrm>
            <a:off x="1625662" y="1978740"/>
            <a:ext cx="1468328" cy="3193432"/>
          </a:xfrm>
          <a:prstGeom prst="rect">
            <a:avLst/>
          </a:prstGeom>
          <a:noFill/>
          <a:ln w="762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98" name="Rectangle 97"/>
          <p:cNvSpPr/>
          <p:nvPr/>
        </p:nvSpPr>
        <p:spPr>
          <a:xfrm>
            <a:off x="3101325" y="1978740"/>
            <a:ext cx="1460135" cy="3193432"/>
          </a:xfrm>
          <a:prstGeom prst="rect">
            <a:avLst/>
          </a:prstGeom>
          <a:noFill/>
          <a:ln w="762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cxnSp>
        <p:nvCxnSpPr>
          <p:cNvPr id="105" name="Straight Connector 104"/>
          <p:cNvCxnSpPr/>
          <p:nvPr/>
        </p:nvCxnSpPr>
        <p:spPr>
          <a:xfrm>
            <a:off x="4604826" y="1500339"/>
            <a:ext cx="10543" cy="49665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7" name="TextBox 116"/>
          <p:cNvSpPr txBox="1"/>
          <p:nvPr/>
        </p:nvSpPr>
        <p:spPr>
          <a:xfrm>
            <a:off x="4010575" y="2054935"/>
            <a:ext cx="520014" cy="369332"/>
          </a:xfrm>
          <a:prstGeom prst="rect">
            <a:avLst/>
          </a:prstGeom>
          <a:noFill/>
          <a:ln>
            <a:noFill/>
          </a:ln>
        </p:spPr>
        <p:txBody>
          <a:bodyPr wrap="none" rtlCol="0">
            <a:spAutoFit/>
          </a:bodyPr>
          <a:lstStyle/>
          <a:p>
            <a:r>
              <a:rPr lang="en-US" dirty="0" smtClean="0"/>
              <a:t>Top</a:t>
            </a:r>
            <a:endParaRPr lang="en-US" dirty="0"/>
          </a:p>
        </p:txBody>
      </p:sp>
      <p:sp>
        <p:nvSpPr>
          <p:cNvPr id="118" name="TextBox 117"/>
          <p:cNvSpPr txBox="1"/>
          <p:nvPr/>
        </p:nvSpPr>
        <p:spPr>
          <a:xfrm>
            <a:off x="3707418" y="2883922"/>
            <a:ext cx="846707" cy="369332"/>
          </a:xfrm>
          <a:prstGeom prst="rect">
            <a:avLst/>
          </a:prstGeom>
          <a:noFill/>
          <a:ln>
            <a:noFill/>
          </a:ln>
        </p:spPr>
        <p:txBody>
          <a:bodyPr wrap="none" rtlCol="0">
            <a:spAutoFit/>
          </a:bodyPr>
          <a:lstStyle/>
          <a:p>
            <a:r>
              <a:rPr lang="en-US" dirty="0" smtClean="0"/>
              <a:t>Middle</a:t>
            </a:r>
            <a:endParaRPr lang="en-US" dirty="0"/>
          </a:p>
        </p:txBody>
      </p:sp>
      <p:sp>
        <p:nvSpPr>
          <p:cNvPr id="119" name="TextBox 118"/>
          <p:cNvSpPr txBox="1"/>
          <p:nvPr/>
        </p:nvSpPr>
        <p:spPr>
          <a:xfrm>
            <a:off x="3657110" y="3766398"/>
            <a:ext cx="886076" cy="369332"/>
          </a:xfrm>
          <a:prstGeom prst="rect">
            <a:avLst/>
          </a:prstGeom>
          <a:noFill/>
          <a:ln>
            <a:noFill/>
          </a:ln>
        </p:spPr>
        <p:txBody>
          <a:bodyPr wrap="none" rtlCol="0">
            <a:spAutoFit/>
          </a:bodyPr>
          <a:lstStyle/>
          <a:p>
            <a:r>
              <a:rPr lang="en-US" dirty="0" smtClean="0"/>
              <a:t>Bottom</a:t>
            </a:r>
            <a:endParaRPr lang="en-US" dirty="0"/>
          </a:p>
        </p:txBody>
      </p:sp>
      <p:sp>
        <p:nvSpPr>
          <p:cNvPr id="120" name="TextBox 119"/>
          <p:cNvSpPr txBox="1"/>
          <p:nvPr/>
        </p:nvSpPr>
        <p:spPr>
          <a:xfrm>
            <a:off x="3757625" y="2288398"/>
            <a:ext cx="835485" cy="307777"/>
          </a:xfrm>
          <a:prstGeom prst="rect">
            <a:avLst/>
          </a:prstGeom>
          <a:noFill/>
          <a:ln>
            <a:noFill/>
          </a:ln>
        </p:spPr>
        <p:txBody>
          <a:bodyPr wrap="none" rtlCol="0">
            <a:spAutoFit/>
          </a:bodyPr>
          <a:lstStyle/>
          <a:p>
            <a:r>
              <a:rPr lang="en-US" sz="1400" dirty="0" smtClean="0"/>
              <a:t>1520mm</a:t>
            </a:r>
            <a:endParaRPr lang="en-US" sz="1400" dirty="0"/>
          </a:p>
        </p:txBody>
      </p:sp>
      <p:cxnSp>
        <p:nvCxnSpPr>
          <p:cNvPr id="121" name="Straight Arrow Connector 120"/>
          <p:cNvCxnSpPr/>
          <p:nvPr/>
        </p:nvCxnSpPr>
        <p:spPr>
          <a:xfrm>
            <a:off x="1576314" y="2122932"/>
            <a:ext cx="3028511" cy="0"/>
          </a:xfrm>
          <a:prstGeom prst="straightConnector1">
            <a:avLst/>
          </a:prstGeom>
          <a:ln>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122" name="Straight Arrow Connector 121"/>
          <p:cNvCxnSpPr/>
          <p:nvPr/>
        </p:nvCxnSpPr>
        <p:spPr>
          <a:xfrm>
            <a:off x="1581586" y="3185040"/>
            <a:ext cx="3028511" cy="0"/>
          </a:xfrm>
          <a:prstGeom prst="straightConnector1">
            <a:avLst/>
          </a:prstGeom>
          <a:ln>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123" name="Straight Arrow Connector 122"/>
          <p:cNvCxnSpPr/>
          <p:nvPr/>
        </p:nvCxnSpPr>
        <p:spPr>
          <a:xfrm>
            <a:off x="1576314" y="4238046"/>
            <a:ext cx="3028511" cy="0"/>
          </a:xfrm>
          <a:prstGeom prst="straightConnector1">
            <a:avLst/>
          </a:prstGeom>
          <a:ln>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grpSp>
        <p:nvGrpSpPr>
          <p:cNvPr id="124" name="Group 123"/>
          <p:cNvGrpSpPr/>
          <p:nvPr/>
        </p:nvGrpSpPr>
        <p:grpSpPr>
          <a:xfrm>
            <a:off x="3372362" y="6088316"/>
            <a:ext cx="1237735" cy="276999"/>
            <a:chOff x="2971800" y="5199742"/>
            <a:chExt cx="1237735" cy="276999"/>
          </a:xfrm>
        </p:grpSpPr>
        <p:sp>
          <p:nvSpPr>
            <p:cNvPr id="125" name="Rectangle 124"/>
            <p:cNvSpPr/>
            <p:nvPr/>
          </p:nvSpPr>
          <p:spPr>
            <a:xfrm>
              <a:off x="2971800" y="5285855"/>
              <a:ext cx="104775" cy="104775"/>
            </a:xfrm>
            <a:prstGeom prst="rect">
              <a:avLst/>
            </a:prstGeom>
            <a:solidFill>
              <a:schemeClr val="accent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TextBox 125"/>
            <p:cNvSpPr txBox="1"/>
            <p:nvPr/>
          </p:nvSpPr>
          <p:spPr>
            <a:xfrm>
              <a:off x="3071595" y="5199742"/>
              <a:ext cx="1137940" cy="276999"/>
            </a:xfrm>
            <a:prstGeom prst="rect">
              <a:avLst/>
            </a:prstGeom>
            <a:noFill/>
            <a:ln>
              <a:noFill/>
            </a:ln>
          </p:spPr>
          <p:txBody>
            <a:bodyPr wrap="none" rtlCol="0">
              <a:spAutoFit/>
            </a:bodyPr>
            <a:lstStyle/>
            <a:p>
              <a:r>
                <a:rPr lang="en-US" sz="1200" dirty="0" smtClean="0"/>
                <a:t>Window Frame</a:t>
              </a:r>
              <a:endParaRPr lang="en-US" sz="1200" dirty="0"/>
            </a:p>
          </p:txBody>
        </p:sp>
      </p:grpSp>
      <p:sp>
        <p:nvSpPr>
          <p:cNvPr id="127" name="TextBox 126"/>
          <p:cNvSpPr txBox="1"/>
          <p:nvPr/>
        </p:nvSpPr>
        <p:spPr>
          <a:xfrm>
            <a:off x="3747657" y="3151640"/>
            <a:ext cx="835485" cy="307777"/>
          </a:xfrm>
          <a:prstGeom prst="rect">
            <a:avLst/>
          </a:prstGeom>
          <a:noFill/>
          <a:ln>
            <a:noFill/>
          </a:ln>
        </p:spPr>
        <p:txBody>
          <a:bodyPr wrap="none" rtlCol="0">
            <a:spAutoFit/>
          </a:bodyPr>
          <a:lstStyle/>
          <a:p>
            <a:r>
              <a:rPr lang="en-US" sz="1400" dirty="0" smtClean="0"/>
              <a:t>1520mm</a:t>
            </a:r>
            <a:endParaRPr lang="en-US" sz="1400" dirty="0"/>
          </a:p>
        </p:txBody>
      </p:sp>
      <p:sp>
        <p:nvSpPr>
          <p:cNvPr id="128" name="TextBox 127"/>
          <p:cNvSpPr txBox="1"/>
          <p:nvPr/>
        </p:nvSpPr>
        <p:spPr>
          <a:xfrm>
            <a:off x="3682405" y="4007584"/>
            <a:ext cx="835485" cy="307777"/>
          </a:xfrm>
          <a:prstGeom prst="rect">
            <a:avLst/>
          </a:prstGeom>
          <a:noFill/>
          <a:ln>
            <a:noFill/>
          </a:ln>
        </p:spPr>
        <p:txBody>
          <a:bodyPr wrap="none" rtlCol="0">
            <a:spAutoFit/>
          </a:bodyPr>
          <a:lstStyle/>
          <a:p>
            <a:r>
              <a:rPr lang="en-US" sz="1400" dirty="0" smtClean="0"/>
              <a:t>1520mm</a:t>
            </a:r>
            <a:endParaRPr lang="en-US" sz="1400" dirty="0"/>
          </a:p>
        </p:txBody>
      </p:sp>
      <p:sp>
        <p:nvSpPr>
          <p:cNvPr id="129" name="TextBox 128"/>
          <p:cNvSpPr txBox="1"/>
          <p:nvPr/>
        </p:nvSpPr>
        <p:spPr>
          <a:xfrm rot="5400000">
            <a:off x="1940793" y="3585756"/>
            <a:ext cx="835485" cy="307777"/>
          </a:xfrm>
          <a:prstGeom prst="rect">
            <a:avLst/>
          </a:prstGeom>
          <a:noFill/>
        </p:spPr>
        <p:txBody>
          <a:bodyPr wrap="none" rtlCol="0">
            <a:spAutoFit/>
          </a:bodyPr>
          <a:lstStyle/>
          <a:p>
            <a:r>
              <a:rPr lang="en-US" sz="1400" dirty="0" smtClean="0"/>
              <a:t>2300mm</a:t>
            </a:r>
            <a:endParaRPr lang="en-US" sz="1400" dirty="0"/>
          </a:p>
        </p:txBody>
      </p:sp>
      <p:sp>
        <p:nvSpPr>
          <p:cNvPr id="9" name="Trapezoid 8"/>
          <p:cNvSpPr/>
          <p:nvPr/>
        </p:nvSpPr>
        <p:spPr>
          <a:xfrm rot="16200000">
            <a:off x="2376727" y="3529428"/>
            <a:ext cx="5419293" cy="966014"/>
          </a:xfrm>
          <a:prstGeom prst="trapezoid">
            <a:avLst>
              <a:gd name="adj" fmla="val 22799"/>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31" name="Rectangle 130"/>
          <p:cNvSpPr/>
          <p:nvPr/>
        </p:nvSpPr>
        <p:spPr>
          <a:xfrm>
            <a:off x="5569380" y="1302789"/>
            <a:ext cx="293267" cy="5419293"/>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33" name="Trapezoid 132"/>
          <p:cNvSpPr/>
          <p:nvPr/>
        </p:nvSpPr>
        <p:spPr>
          <a:xfrm rot="5400000">
            <a:off x="-1606276" y="3527032"/>
            <a:ext cx="5419293" cy="966014"/>
          </a:xfrm>
          <a:prstGeom prst="trapezoid">
            <a:avLst>
              <a:gd name="adj" fmla="val 22799"/>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34" name="Rectangle 133"/>
          <p:cNvSpPr/>
          <p:nvPr/>
        </p:nvSpPr>
        <p:spPr>
          <a:xfrm rot="10800000">
            <a:off x="329490" y="1299340"/>
            <a:ext cx="293267" cy="5419293"/>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cxnSp>
        <p:nvCxnSpPr>
          <p:cNvPr id="130" name="Straight Arrow Connector 129"/>
          <p:cNvCxnSpPr/>
          <p:nvPr/>
        </p:nvCxnSpPr>
        <p:spPr>
          <a:xfrm flipH="1">
            <a:off x="2184233" y="1935090"/>
            <a:ext cx="190" cy="3292388"/>
          </a:xfrm>
          <a:prstGeom prst="straightConnector1">
            <a:avLst/>
          </a:prstGeom>
          <a:ln>
            <a:headEnd type="triangle" w="lg" len="lg"/>
            <a:tailEnd type="triangle" w="lg" len="lg"/>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7726253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TextBox 91"/>
          <p:cNvSpPr txBox="1"/>
          <p:nvPr/>
        </p:nvSpPr>
        <p:spPr>
          <a:xfrm>
            <a:off x="6102849" y="919088"/>
            <a:ext cx="3574454" cy="1815882"/>
          </a:xfrm>
          <a:prstGeom prst="rect">
            <a:avLst/>
          </a:prstGeom>
          <a:noFill/>
        </p:spPr>
        <p:txBody>
          <a:bodyPr wrap="square" rtlCol="0">
            <a:spAutoFit/>
          </a:bodyPr>
          <a:lstStyle/>
          <a:p>
            <a:r>
              <a:rPr lang="en-US" sz="1400" u="sng" dirty="0" smtClean="0"/>
              <a:t>Input Width and Height</a:t>
            </a:r>
            <a:endParaRPr lang="en-US" sz="1400" u="sng" dirty="0"/>
          </a:p>
          <a:p>
            <a:r>
              <a:rPr lang="en-US" sz="1400" u="sng" dirty="0" smtClean="0"/>
              <a:t>Width</a:t>
            </a:r>
          </a:p>
          <a:p>
            <a:r>
              <a:rPr lang="en-US" sz="1400" dirty="0" smtClean="0"/>
              <a:t>Example. </a:t>
            </a:r>
          </a:p>
          <a:p>
            <a:r>
              <a:rPr lang="en-US" sz="1400" dirty="0" smtClean="0"/>
              <a:t>Measured Width = 1520mm</a:t>
            </a:r>
          </a:p>
          <a:p>
            <a:r>
              <a:rPr lang="en-US" sz="1400" dirty="0" smtClean="0"/>
              <a:t>After Width Deduction = 1520-5mm</a:t>
            </a:r>
          </a:p>
          <a:p>
            <a:r>
              <a:rPr lang="en-US" sz="1400" dirty="0"/>
              <a:t> </a:t>
            </a:r>
            <a:r>
              <a:rPr lang="en-US" sz="1400" dirty="0" smtClean="0"/>
              <a:t>                                          =  1515mm</a:t>
            </a:r>
            <a:endParaRPr lang="en-US" sz="1400" dirty="0"/>
          </a:p>
          <a:p>
            <a:r>
              <a:rPr lang="en-US" sz="1400" dirty="0" smtClean="0"/>
              <a:t>Input measurements = 1515mm </a:t>
            </a:r>
          </a:p>
          <a:p>
            <a:r>
              <a:rPr lang="en-US" sz="1400" dirty="0"/>
              <a:t> </a:t>
            </a:r>
            <a:r>
              <a:rPr lang="en-US" sz="1400" dirty="0" smtClean="0"/>
              <a:t>                                      = </a:t>
            </a:r>
            <a:r>
              <a:rPr lang="en-US" sz="1400" b="1" dirty="0" smtClean="0">
                <a:solidFill>
                  <a:srgbClr val="FF0000"/>
                </a:solidFill>
              </a:rPr>
              <a:t>1.515m</a:t>
            </a:r>
          </a:p>
        </p:txBody>
      </p:sp>
      <p:pic>
        <p:nvPicPr>
          <p:cNvPr id="9" name="Picture 8"/>
          <p:cNvPicPr>
            <a:picLocks noChangeAspect="1"/>
          </p:cNvPicPr>
          <p:nvPr/>
        </p:nvPicPr>
        <p:blipFill>
          <a:blip r:embed="rId2"/>
          <a:stretch>
            <a:fillRect/>
          </a:stretch>
        </p:blipFill>
        <p:spPr>
          <a:xfrm>
            <a:off x="6192502" y="2775339"/>
            <a:ext cx="5368011" cy="4011578"/>
          </a:xfrm>
          <a:prstGeom prst="rect">
            <a:avLst/>
          </a:prstGeom>
        </p:spPr>
      </p:pic>
      <p:sp>
        <p:nvSpPr>
          <p:cNvPr id="4" name="Rectangle 3"/>
          <p:cNvSpPr/>
          <p:nvPr/>
        </p:nvSpPr>
        <p:spPr>
          <a:xfrm>
            <a:off x="8849211" y="1134532"/>
            <a:ext cx="3502012" cy="1600438"/>
          </a:xfrm>
          <a:prstGeom prst="rect">
            <a:avLst/>
          </a:prstGeom>
        </p:spPr>
        <p:txBody>
          <a:bodyPr wrap="square">
            <a:spAutoFit/>
          </a:bodyPr>
          <a:lstStyle/>
          <a:p>
            <a:r>
              <a:rPr lang="en-US" sz="1400" u="sng" dirty="0"/>
              <a:t>Height</a:t>
            </a:r>
          </a:p>
          <a:p>
            <a:r>
              <a:rPr lang="en-US" sz="1400" dirty="0"/>
              <a:t>Example. </a:t>
            </a:r>
            <a:endParaRPr lang="en-US" sz="1400" dirty="0" smtClean="0"/>
          </a:p>
          <a:p>
            <a:r>
              <a:rPr lang="en-US" sz="1400" dirty="0" smtClean="0"/>
              <a:t>Measured Height with allowance = 2300mm After Height Addition = 2300 + 200mm</a:t>
            </a:r>
          </a:p>
          <a:p>
            <a:r>
              <a:rPr lang="en-US" sz="1400" dirty="0"/>
              <a:t> </a:t>
            </a:r>
            <a:r>
              <a:rPr lang="en-US" sz="1400" dirty="0" smtClean="0"/>
              <a:t>                                       = 2500mm</a:t>
            </a:r>
          </a:p>
          <a:p>
            <a:r>
              <a:rPr lang="en-US" sz="1400" dirty="0" smtClean="0"/>
              <a:t>Input Height = 2500mm</a:t>
            </a:r>
          </a:p>
          <a:p>
            <a:r>
              <a:rPr lang="en-US" sz="1400" dirty="0"/>
              <a:t> </a:t>
            </a:r>
            <a:r>
              <a:rPr lang="en-US" sz="1400" dirty="0" smtClean="0"/>
              <a:t>                       = </a:t>
            </a:r>
            <a:r>
              <a:rPr lang="en-US" sz="1400" b="1" dirty="0" smtClean="0">
                <a:solidFill>
                  <a:srgbClr val="FF0000"/>
                </a:solidFill>
              </a:rPr>
              <a:t>2.5m</a:t>
            </a:r>
            <a:endParaRPr lang="en-US" sz="1400" b="1" dirty="0">
              <a:solidFill>
                <a:srgbClr val="FF0000"/>
              </a:solidFill>
            </a:endParaRPr>
          </a:p>
        </p:txBody>
      </p:sp>
      <p:sp>
        <p:nvSpPr>
          <p:cNvPr id="98" name="Rectangle 97"/>
          <p:cNvSpPr/>
          <p:nvPr/>
        </p:nvSpPr>
        <p:spPr>
          <a:xfrm>
            <a:off x="1575685" y="1552881"/>
            <a:ext cx="3029140" cy="4966579"/>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99" name="Rectangle 98"/>
          <p:cNvSpPr/>
          <p:nvPr/>
        </p:nvSpPr>
        <p:spPr>
          <a:xfrm>
            <a:off x="1630933" y="2045232"/>
            <a:ext cx="2899656" cy="318202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00" name="Rectangle 99"/>
          <p:cNvSpPr/>
          <p:nvPr/>
        </p:nvSpPr>
        <p:spPr>
          <a:xfrm>
            <a:off x="1623598" y="2033825"/>
            <a:ext cx="1470391" cy="3193432"/>
          </a:xfrm>
          <a:prstGeom prst="rect">
            <a:avLst/>
          </a:prstGeom>
          <a:noFill/>
          <a:ln w="762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01" name="Rectangle 100"/>
          <p:cNvSpPr/>
          <p:nvPr/>
        </p:nvSpPr>
        <p:spPr>
          <a:xfrm>
            <a:off x="3101325" y="2033825"/>
            <a:ext cx="1460135" cy="3193432"/>
          </a:xfrm>
          <a:prstGeom prst="rect">
            <a:avLst/>
          </a:prstGeom>
          <a:noFill/>
          <a:ln w="762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cxnSp>
        <p:nvCxnSpPr>
          <p:cNvPr id="102" name="Straight Connector 101"/>
          <p:cNvCxnSpPr/>
          <p:nvPr/>
        </p:nvCxnSpPr>
        <p:spPr>
          <a:xfrm>
            <a:off x="4604826" y="1555424"/>
            <a:ext cx="10543" cy="49665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3" name="TextBox 102"/>
          <p:cNvSpPr txBox="1"/>
          <p:nvPr/>
        </p:nvSpPr>
        <p:spPr>
          <a:xfrm>
            <a:off x="4010575" y="2110020"/>
            <a:ext cx="520014" cy="369332"/>
          </a:xfrm>
          <a:prstGeom prst="rect">
            <a:avLst/>
          </a:prstGeom>
          <a:noFill/>
          <a:ln>
            <a:noFill/>
          </a:ln>
        </p:spPr>
        <p:txBody>
          <a:bodyPr wrap="none" rtlCol="0">
            <a:spAutoFit/>
          </a:bodyPr>
          <a:lstStyle/>
          <a:p>
            <a:r>
              <a:rPr lang="en-US" dirty="0" smtClean="0"/>
              <a:t>Top</a:t>
            </a:r>
            <a:endParaRPr lang="en-US" dirty="0"/>
          </a:p>
        </p:txBody>
      </p:sp>
      <p:sp>
        <p:nvSpPr>
          <p:cNvPr id="104" name="TextBox 103"/>
          <p:cNvSpPr txBox="1"/>
          <p:nvPr/>
        </p:nvSpPr>
        <p:spPr>
          <a:xfrm>
            <a:off x="3707418" y="2939007"/>
            <a:ext cx="846707" cy="369332"/>
          </a:xfrm>
          <a:prstGeom prst="rect">
            <a:avLst/>
          </a:prstGeom>
          <a:noFill/>
          <a:ln>
            <a:noFill/>
          </a:ln>
        </p:spPr>
        <p:txBody>
          <a:bodyPr wrap="none" rtlCol="0">
            <a:spAutoFit/>
          </a:bodyPr>
          <a:lstStyle/>
          <a:p>
            <a:r>
              <a:rPr lang="en-US" dirty="0" smtClean="0"/>
              <a:t>Middle</a:t>
            </a:r>
            <a:endParaRPr lang="en-US" dirty="0"/>
          </a:p>
        </p:txBody>
      </p:sp>
      <p:sp>
        <p:nvSpPr>
          <p:cNvPr id="105" name="TextBox 104"/>
          <p:cNvSpPr txBox="1"/>
          <p:nvPr/>
        </p:nvSpPr>
        <p:spPr>
          <a:xfrm>
            <a:off x="3657110" y="3821483"/>
            <a:ext cx="886076" cy="369332"/>
          </a:xfrm>
          <a:prstGeom prst="rect">
            <a:avLst/>
          </a:prstGeom>
          <a:noFill/>
          <a:ln>
            <a:noFill/>
          </a:ln>
        </p:spPr>
        <p:txBody>
          <a:bodyPr wrap="none" rtlCol="0">
            <a:spAutoFit/>
          </a:bodyPr>
          <a:lstStyle/>
          <a:p>
            <a:r>
              <a:rPr lang="en-US" dirty="0" smtClean="0"/>
              <a:t>Bottom</a:t>
            </a:r>
            <a:endParaRPr lang="en-US" dirty="0"/>
          </a:p>
        </p:txBody>
      </p:sp>
      <p:sp>
        <p:nvSpPr>
          <p:cNvPr id="106" name="TextBox 105"/>
          <p:cNvSpPr txBox="1"/>
          <p:nvPr/>
        </p:nvSpPr>
        <p:spPr>
          <a:xfrm>
            <a:off x="3757625" y="2343483"/>
            <a:ext cx="835485" cy="307777"/>
          </a:xfrm>
          <a:prstGeom prst="rect">
            <a:avLst/>
          </a:prstGeom>
          <a:noFill/>
          <a:ln>
            <a:noFill/>
          </a:ln>
        </p:spPr>
        <p:txBody>
          <a:bodyPr wrap="none" rtlCol="0">
            <a:spAutoFit/>
          </a:bodyPr>
          <a:lstStyle/>
          <a:p>
            <a:r>
              <a:rPr lang="en-US" sz="1400" dirty="0" smtClean="0"/>
              <a:t>1520mm</a:t>
            </a:r>
            <a:endParaRPr lang="en-US" sz="1400" dirty="0"/>
          </a:p>
        </p:txBody>
      </p:sp>
      <p:cxnSp>
        <p:nvCxnSpPr>
          <p:cNvPr id="107" name="Straight Arrow Connector 106"/>
          <p:cNvCxnSpPr/>
          <p:nvPr/>
        </p:nvCxnSpPr>
        <p:spPr>
          <a:xfrm>
            <a:off x="1576314" y="2178017"/>
            <a:ext cx="3028511" cy="0"/>
          </a:xfrm>
          <a:prstGeom prst="straightConnector1">
            <a:avLst/>
          </a:prstGeom>
          <a:ln>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108" name="Straight Arrow Connector 107"/>
          <p:cNvCxnSpPr/>
          <p:nvPr/>
        </p:nvCxnSpPr>
        <p:spPr>
          <a:xfrm>
            <a:off x="1581586" y="3240125"/>
            <a:ext cx="3028511" cy="0"/>
          </a:xfrm>
          <a:prstGeom prst="straightConnector1">
            <a:avLst/>
          </a:prstGeom>
          <a:ln>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109" name="Straight Arrow Connector 108"/>
          <p:cNvCxnSpPr/>
          <p:nvPr/>
        </p:nvCxnSpPr>
        <p:spPr>
          <a:xfrm>
            <a:off x="1576314" y="4293131"/>
            <a:ext cx="3028511" cy="0"/>
          </a:xfrm>
          <a:prstGeom prst="straightConnector1">
            <a:avLst/>
          </a:prstGeom>
          <a:ln>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grpSp>
        <p:nvGrpSpPr>
          <p:cNvPr id="110" name="Group 109"/>
          <p:cNvGrpSpPr/>
          <p:nvPr/>
        </p:nvGrpSpPr>
        <p:grpSpPr>
          <a:xfrm>
            <a:off x="3372362" y="6143401"/>
            <a:ext cx="1237735" cy="276999"/>
            <a:chOff x="2971800" y="5199742"/>
            <a:chExt cx="1237735" cy="276999"/>
          </a:xfrm>
        </p:grpSpPr>
        <p:sp>
          <p:nvSpPr>
            <p:cNvPr id="111" name="Rectangle 110"/>
            <p:cNvSpPr/>
            <p:nvPr/>
          </p:nvSpPr>
          <p:spPr>
            <a:xfrm>
              <a:off x="2971800" y="5285855"/>
              <a:ext cx="104775" cy="104775"/>
            </a:xfrm>
            <a:prstGeom prst="rect">
              <a:avLst/>
            </a:prstGeom>
            <a:solidFill>
              <a:schemeClr val="accent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TextBox 111"/>
            <p:cNvSpPr txBox="1"/>
            <p:nvPr/>
          </p:nvSpPr>
          <p:spPr>
            <a:xfrm>
              <a:off x="3071595" y="5199742"/>
              <a:ext cx="1137940" cy="276999"/>
            </a:xfrm>
            <a:prstGeom prst="rect">
              <a:avLst/>
            </a:prstGeom>
            <a:noFill/>
            <a:ln>
              <a:noFill/>
            </a:ln>
          </p:spPr>
          <p:txBody>
            <a:bodyPr wrap="none" rtlCol="0">
              <a:spAutoFit/>
            </a:bodyPr>
            <a:lstStyle/>
            <a:p>
              <a:r>
                <a:rPr lang="en-US" sz="1200" dirty="0" smtClean="0"/>
                <a:t>Window Frame</a:t>
              </a:r>
              <a:endParaRPr lang="en-US" sz="1200" dirty="0"/>
            </a:p>
          </p:txBody>
        </p:sp>
      </p:grpSp>
      <p:sp>
        <p:nvSpPr>
          <p:cNvPr id="113" name="TextBox 112"/>
          <p:cNvSpPr txBox="1"/>
          <p:nvPr/>
        </p:nvSpPr>
        <p:spPr>
          <a:xfrm>
            <a:off x="3747657" y="3206725"/>
            <a:ext cx="835485" cy="307777"/>
          </a:xfrm>
          <a:prstGeom prst="rect">
            <a:avLst/>
          </a:prstGeom>
          <a:noFill/>
          <a:ln>
            <a:noFill/>
          </a:ln>
        </p:spPr>
        <p:txBody>
          <a:bodyPr wrap="none" rtlCol="0">
            <a:spAutoFit/>
          </a:bodyPr>
          <a:lstStyle/>
          <a:p>
            <a:r>
              <a:rPr lang="en-US" sz="1400" dirty="0" smtClean="0"/>
              <a:t>1520mm</a:t>
            </a:r>
            <a:endParaRPr lang="en-US" sz="1400" dirty="0"/>
          </a:p>
        </p:txBody>
      </p:sp>
      <p:sp>
        <p:nvSpPr>
          <p:cNvPr id="116" name="TextBox 115"/>
          <p:cNvSpPr txBox="1"/>
          <p:nvPr/>
        </p:nvSpPr>
        <p:spPr>
          <a:xfrm>
            <a:off x="3682405" y="4062669"/>
            <a:ext cx="835485" cy="307777"/>
          </a:xfrm>
          <a:prstGeom prst="rect">
            <a:avLst/>
          </a:prstGeom>
          <a:noFill/>
          <a:ln>
            <a:noFill/>
          </a:ln>
        </p:spPr>
        <p:txBody>
          <a:bodyPr wrap="none" rtlCol="0">
            <a:spAutoFit/>
          </a:bodyPr>
          <a:lstStyle/>
          <a:p>
            <a:r>
              <a:rPr lang="en-US" sz="1400" dirty="0" smtClean="0"/>
              <a:t>1520mm</a:t>
            </a:r>
            <a:endParaRPr lang="en-US" sz="1400" dirty="0"/>
          </a:p>
        </p:txBody>
      </p:sp>
      <p:sp>
        <p:nvSpPr>
          <p:cNvPr id="119" name="Trapezoid 118"/>
          <p:cNvSpPr/>
          <p:nvPr/>
        </p:nvSpPr>
        <p:spPr>
          <a:xfrm rot="16200000">
            <a:off x="2376727" y="3559799"/>
            <a:ext cx="5419293" cy="966014"/>
          </a:xfrm>
          <a:prstGeom prst="trapezoid">
            <a:avLst>
              <a:gd name="adj" fmla="val 22799"/>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20" name="Rectangle 119"/>
          <p:cNvSpPr/>
          <p:nvPr/>
        </p:nvSpPr>
        <p:spPr>
          <a:xfrm>
            <a:off x="5569380" y="1333160"/>
            <a:ext cx="293267" cy="5419293"/>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21" name="Trapezoid 120"/>
          <p:cNvSpPr/>
          <p:nvPr/>
        </p:nvSpPr>
        <p:spPr>
          <a:xfrm rot="5400000">
            <a:off x="-1614514" y="3557403"/>
            <a:ext cx="5419293" cy="966014"/>
          </a:xfrm>
          <a:prstGeom prst="trapezoid">
            <a:avLst>
              <a:gd name="adj" fmla="val 22799"/>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22" name="Rectangle 121"/>
          <p:cNvSpPr/>
          <p:nvPr/>
        </p:nvSpPr>
        <p:spPr>
          <a:xfrm rot="10800000">
            <a:off x="329490" y="1329711"/>
            <a:ext cx="293267" cy="5419293"/>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29" name="TextBox 28"/>
          <p:cNvSpPr txBox="1"/>
          <p:nvPr/>
        </p:nvSpPr>
        <p:spPr>
          <a:xfrm>
            <a:off x="2780478" y="159661"/>
            <a:ext cx="6824048" cy="830997"/>
          </a:xfrm>
          <a:prstGeom prst="rect">
            <a:avLst/>
          </a:prstGeom>
          <a:noFill/>
        </p:spPr>
        <p:txBody>
          <a:bodyPr wrap="none" rtlCol="0">
            <a:spAutoFit/>
          </a:bodyPr>
          <a:lstStyle/>
          <a:p>
            <a:pPr algn="ctr"/>
            <a:r>
              <a:rPr lang="en-US" sz="2400" i="1" u="sng" dirty="0" smtClean="0"/>
              <a:t>For </a:t>
            </a:r>
            <a:r>
              <a:rPr lang="en-US" sz="2400" b="1" i="1" u="sng" dirty="0" smtClean="0">
                <a:solidFill>
                  <a:srgbClr val="FF0000"/>
                </a:solidFill>
              </a:rPr>
              <a:t>Wall-to-wall</a:t>
            </a:r>
            <a:r>
              <a:rPr lang="en-US" sz="2400" i="1" u="sng" dirty="0" smtClean="0"/>
              <a:t> Windows</a:t>
            </a:r>
          </a:p>
          <a:p>
            <a:r>
              <a:rPr lang="en-US" sz="2400" i="1" dirty="0" smtClean="0"/>
              <a:t>(When there are no space between wall and window)</a:t>
            </a:r>
            <a:endParaRPr lang="en-US" sz="2400" i="1" dirty="0"/>
          </a:p>
        </p:txBody>
      </p:sp>
      <p:cxnSp>
        <p:nvCxnSpPr>
          <p:cNvPr id="30" name="Straight Arrow Connector 29"/>
          <p:cNvCxnSpPr/>
          <p:nvPr/>
        </p:nvCxnSpPr>
        <p:spPr>
          <a:xfrm flipH="1">
            <a:off x="2184233" y="1984518"/>
            <a:ext cx="190" cy="3292388"/>
          </a:xfrm>
          <a:prstGeom prst="straightConnector1">
            <a:avLst/>
          </a:prstGeom>
          <a:ln>
            <a:headEnd type="triangle" w="lg" len="lg"/>
            <a:tailEnd type="triangle" w="lg" len="lg"/>
          </a:ln>
        </p:spPr>
        <p:style>
          <a:lnRef idx="1">
            <a:schemeClr val="dk1"/>
          </a:lnRef>
          <a:fillRef idx="0">
            <a:schemeClr val="dk1"/>
          </a:fillRef>
          <a:effectRef idx="0">
            <a:schemeClr val="dk1"/>
          </a:effectRef>
          <a:fontRef idx="minor">
            <a:schemeClr val="tx1"/>
          </a:fontRef>
        </p:style>
      </p:cxnSp>
      <p:sp>
        <p:nvSpPr>
          <p:cNvPr id="32" name="TextBox 31"/>
          <p:cNvSpPr txBox="1"/>
          <p:nvPr/>
        </p:nvSpPr>
        <p:spPr>
          <a:xfrm rot="5400000">
            <a:off x="1940793" y="3585756"/>
            <a:ext cx="835485" cy="307777"/>
          </a:xfrm>
          <a:prstGeom prst="rect">
            <a:avLst/>
          </a:prstGeom>
          <a:noFill/>
        </p:spPr>
        <p:txBody>
          <a:bodyPr wrap="none" rtlCol="0">
            <a:spAutoFit/>
          </a:bodyPr>
          <a:lstStyle/>
          <a:p>
            <a:r>
              <a:rPr lang="en-US" sz="1400" dirty="0" smtClean="0"/>
              <a:t>2300mm</a:t>
            </a:r>
            <a:endParaRPr lang="en-US" sz="1400" dirty="0"/>
          </a:p>
        </p:txBody>
      </p:sp>
    </p:spTree>
    <p:extLst>
      <p:ext uri="{BB962C8B-B14F-4D97-AF65-F5344CB8AC3E}">
        <p14:creationId xmlns:p14="http://schemas.microsoft.com/office/powerpoint/2010/main" val="4123074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Rectangle 73"/>
          <p:cNvSpPr/>
          <p:nvPr/>
        </p:nvSpPr>
        <p:spPr>
          <a:xfrm>
            <a:off x="1521878" y="1444126"/>
            <a:ext cx="3040415" cy="4966579"/>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75" name="Rectangle 74"/>
          <p:cNvSpPr/>
          <p:nvPr/>
        </p:nvSpPr>
        <p:spPr>
          <a:xfrm>
            <a:off x="1588401" y="1936477"/>
            <a:ext cx="2899656" cy="318202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76" name="Rectangle 75"/>
          <p:cNvSpPr/>
          <p:nvPr/>
        </p:nvSpPr>
        <p:spPr>
          <a:xfrm>
            <a:off x="1554825" y="1925070"/>
            <a:ext cx="1496633" cy="3193432"/>
          </a:xfrm>
          <a:prstGeom prst="rect">
            <a:avLst/>
          </a:prstGeom>
          <a:noFill/>
          <a:ln w="762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77" name="Rectangle 76"/>
          <p:cNvSpPr/>
          <p:nvPr/>
        </p:nvSpPr>
        <p:spPr>
          <a:xfrm>
            <a:off x="3058793" y="1925070"/>
            <a:ext cx="1460135" cy="3193432"/>
          </a:xfrm>
          <a:prstGeom prst="rect">
            <a:avLst/>
          </a:prstGeom>
          <a:noFill/>
          <a:ln w="762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cxnSp>
        <p:nvCxnSpPr>
          <p:cNvPr id="78" name="Straight Connector 77"/>
          <p:cNvCxnSpPr/>
          <p:nvPr/>
        </p:nvCxnSpPr>
        <p:spPr>
          <a:xfrm>
            <a:off x="4562294" y="1446669"/>
            <a:ext cx="10543" cy="49665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4" name="Rectangle 93"/>
          <p:cNvSpPr/>
          <p:nvPr/>
        </p:nvSpPr>
        <p:spPr>
          <a:xfrm>
            <a:off x="5526848" y="1216167"/>
            <a:ext cx="293267" cy="5419293"/>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96" name="Rectangle 95"/>
          <p:cNvSpPr/>
          <p:nvPr/>
        </p:nvSpPr>
        <p:spPr>
          <a:xfrm rot="10800000">
            <a:off x="286958" y="1220956"/>
            <a:ext cx="293267" cy="5419293"/>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02" name="Rectangle 101"/>
          <p:cNvSpPr/>
          <p:nvPr/>
        </p:nvSpPr>
        <p:spPr>
          <a:xfrm>
            <a:off x="7493754" y="1444126"/>
            <a:ext cx="3029140" cy="4966579"/>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04" name="Rectangle 103"/>
          <p:cNvSpPr/>
          <p:nvPr/>
        </p:nvSpPr>
        <p:spPr>
          <a:xfrm>
            <a:off x="7559259" y="1925070"/>
            <a:ext cx="1452799" cy="3193432"/>
          </a:xfrm>
          <a:prstGeom prst="rect">
            <a:avLst/>
          </a:prstGeom>
          <a:noFill/>
          <a:ln w="762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05" name="Rectangle 104"/>
          <p:cNvSpPr/>
          <p:nvPr/>
        </p:nvSpPr>
        <p:spPr>
          <a:xfrm>
            <a:off x="9019394" y="1925070"/>
            <a:ext cx="1460135" cy="3193432"/>
          </a:xfrm>
          <a:prstGeom prst="rect">
            <a:avLst/>
          </a:prstGeom>
          <a:noFill/>
          <a:ln w="762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cxnSp>
        <p:nvCxnSpPr>
          <p:cNvPr id="106" name="Straight Connector 105"/>
          <p:cNvCxnSpPr/>
          <p:nvPr/>
        </p:nvCxnSpPr>
        <p:spPr>
          <a:xfrm>
            <a:off x="10522895" y="1446669"/>
            <a:ext cx="10543" cy="49665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07" name="Group 106"/>
          <p:cNvGrpSpPr/>
          <p:nvPr/>
        </p:nvGrpSpPr>
        <p:grpSpPr>
          <a:xfrm>
            <a:off x="9290431" y="6034646"/>
            <a:ext cx="1237735" cy="276999"/>
            <a:chOff x="2971800" y="5199742"/>
            <a:chExt cx="1237735" cy="276999"/>
          </a:xfrm>
        </p:grpSpPr>
        <p:sp>
          <p:nvSpPr>
            <p:cNvPr id="108" name="Rectangle 107"/>
            <p:cNvSpPr/>
            <p:nvPr/>
          </p:nvSpPr>
          <p:spPr>
            <a:xfrm>
              <a:off x="2971800" y="5285855"/>
              <a:ext cx="104775" cy="104775"/>
            </a:xfrm>
            <a:prstGeom prst="rect">
              <a:avLst/>
            </a:prstGeom>
            <a:solidFill>
              <a:schemeClr val="accent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TextBox 108"/>
            <p:cNvSpPr txBox="1"/>
            <p:nvPr/>
          </p:nvSpPr>
          <p:spPr>
            <a:xfrm>
              <a:off x="3071595" y="5199742"/>
              <a:ext cx="1137940" cy="276999"/>
            </a:xfrm>
            <a:prstGeom prst="rect">
              <a:avLst/>
            </a:prstGeom>
            <a:noFill/>
            <a:ln>
              <a:noFill/>
            </a:ln>
          </p:spPr>
          <p:txBody>
            <a:bodyPr wrap="none" rtlCol="0">
              <a:spAutoFit/>
            </a:bodyPr>
            <a:lstStyle/>
            <a:p>
              <a:r>
                <a:rPr lang="en-US" sz="1200" dirty="0" smtClean="0"/>
                <a:t>Window Frame</a:t>
              </a:r>
              <a:endParaRPr lang="en-US" sz="1200" dirty="0"/>
            </a:p>
          </p:txBody>
        </p:sp>
      </p:grpSp>
      <p:sp>
        <p:nvSpPr>
          <p:cNvPr id="110" name="Trapezoid 109"/>
          <p:cNvSpPr/>
          <p:nvPr/>
        </p:nvSpPr>
        <p:spPr>
          <a:xfrm rot="16200000">
            <a:off x="8294796" y="3426330"/>
            <a:ext cx="5419293" cy="966014"/>
          </a:xfrm>
          <a:prstGeom prst="trapezoid">
            <a:avLst>
              <a:gd name="adj" fmla="val 22799"/>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11" name="Rectangle 110"/>
          <p:cNvSpPr/>
          <p:nvPr/>
        </p:nvSpPr>
        <p:spPr>
          <a:xfrm>
            <a:off x="11487449" y="1199691"/>
            <a:ext cx="293267" cy="5419293"/>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12" name="Trapezoid 111"/>
          <p:cNvSpPr/>
          <p:nvPr/>
        </p:nvSpPr>
        <p:spPr>
          <a:xfrm rot="5400000">
            <a:off x="4303555" y="3448648"/>
            <a:ext cx="5419293" cy="966014"/>
          </a:xfrm>
          <a:prstGeom prst="trapezoid">
            <a:avLst>
              <a:gd name="adj" fmla="val 22799"/>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13" name="Rectangle 112"/>
          <p:cNvSpPr/>
          <p:nvPr/>
        </p:nvSpPr>
        <p:spPr>
          <a:xfrm rot="10800000">
            <a:off x="6247559" y="1220956"/>
            <a:ext cx="293267" cy="5419293"/>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nvGrpSpPr>
          <p:cNvPr id="40" name="Group 39"/>
          <p:cNvGrpSpPr/>
          <p:nvPr/>
        </p:nvGrpSpPr>
        <p:grpSpPr>
          <a:xfrm>
            <a:off x="7493753" y="1684129"/>
            <a:ext cx="3001241" cy="3812744"/>
            <a:chOff x="2824448" y="832514"/>
            <a:chExt cx="3890252" cy="4314413"/>
          </a:xfrm>
        </p:grpSpPr>
        <p:sp>
          <p:nvSpPr>
            <p:cNvPr id="41" name="Oval 40"/>
            <p:cNvSpPr/>
            <p:nvPr/>
          </p:nvSpPr>
          <p:spPr>
            <a:xfrm>
              <a:off x="6564570" y="1023582"/>
              <a:ext cx="150130" cy="3780429"/>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42" name="Can 41"/>
            <p:cNvSpPr/>
            <p:nvPr/>
          </p:nvSpPr>
          <p:spPr>
            <a:xfrm rot="5400000">
              <a:off x="4674358" y="-784746"/>
              <a:ext cx="232012" cy="3848669"/>
            </a:xfrm>
            <a:prstGeom prst="can">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43" name="Can 42"/>
            <p:cNvSpPr/>
            <p:nvPr/>
          </p:nvSpPr>
          <p:spPr>
            <a:xfrm rot="5400000">
              <a:off x="6509982" y="1050878"/>
              <a:ext cx="232012" cy="177421"/>
            </a:xfrm>
            <a:prstGeom prst="can">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44" name="Rectangle 43"/>
            <p:cNvSpPr/>
            <p:nvPr/>
          </p:nvSpPr>
          <p:spPr>
            <a:xfrm>
              <a:off x="2934267" y="1255595"/>
              <a:ext cx="3562065" cy="3780429"/>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62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45" name="Cube 44"/>
            <p:cNvSpPr/>
            <p:nvPr/>
          </p:nvSpPr>
          <p:spPr>
            <a:xfrm>
              <a:off x="2866029" y="832514"/>
              <a:ext cx="3848669" cy="116006"/>
            </a:xfrm>
            <a:prstGeom prst="cub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cxnSp>
          <p:nvCxnSpPr>
            <p:cNvPr id="46" name="Straight Connector 45"/>
            <p:cNvCxnSpPr/>
            <p:nvPr/>
          </p:nvCxnSpPr>
          <p:spPr>
            <a:xfrm>
              <a:off x="6706153" y="893805"/>
              <a:ext cx="0" cy="24578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2866029" y="893805"/>
              <a:ext cx="0" cy="24578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Rectangle 47"/>
            <p:cNvSpPr/>
            <p:nvPr/>
          </p:nvSpPr>
          <p:spPr>
            <a:xfrm>
              <a:off x="2866029" y="4973652"/>
              <a:ext cx="3671248" cy="16237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49" name="Rectangle 48"/>
            <p:cNvSpPr/>
            <p:nvPr/>
          </p:nvSpPr>
          <p:spPr>
            <a:xfrm>
              <a:off x="6507112" y="4962747"/>
              <a:ext cx="83162" cy="18418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50" name="Rectangle 49"/>
            <p:cNvSpPr/>
            <p:nvPr/>
          </p:nvSpPr>
          <p:spPr>
            <a:xfrm>
              <a:off x="2824448" y="4960388"/>
              <a:ext cx="83162" cy="18418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sp>
        <p:nvSpPr>
          <p:cNvPr id="115" name="TextBox 114"/>
          <p:cNvSpPr txBox="1"/>
          <p:nvPr/>
        </p:nvSpPr>
        <p:spPr>
          <a:xfrm>
            <a:off x="9204256" y="2928689"/>
            <a:ext cx="1290738" cy="369332"/>
          </a:xfrm>
          <a:prstGeom prst="rect">
            <a:avLst/>
          </a:prstGeom>
          <a:noFill/>
          <a:ln>
            <a:noFill/>
          </a:ln>
        </p:spPr>
        <p:txBody>
          <a:bodyPr wrap="none" rtlCol="0">
            <a:spAutoFit/>
          </a:bodyPr>
          <a:lstStyle/>
          <a:p>
            <a:r>
              <a:rPr lang="en-US" dirty="0" smtClean="0"/>
              <a:t>Blind Width</a:t>
            </a:r>
            <a:endParaRPr lang="en-US" dirty="0"/>
          </a:p>
        </p:txBody>
      </p:sp>
      <p:cxnSp>
        <p:nvCxnSpPr>
          <p:cNvPr id="116" name="Straight Arrow Connector 115"/>
          <p:cNvCxnSpPr/>
          <p:nvPr/>
        </p:nvCxnSpPr>
        <p:spPr>
          <a:xfrm>
            <a:off x="7533104" y="3231829"/>
            <a:ext cx="2961890" cy="0"/>
          </a:xfrm>
          <a:prstGeom prst="straightConnector1">
            <a:avLst/>
          </a:prstGeom>
          <a:ln>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117" name="TextBox 116"/>
          <p:cNvSpPr txBox="1"/>
          <p:nvPr/>
        </p:nvSpPr>
        <p:spPr>
          <a:xfrm>
            <a:off x="9699175" y="3198429"/>
            <a:ext cx="835485" cy="307777"/>
          </a:xfrm>
          <a:prstGeom prst="rect">
            <a:avLst/>
          </a:prstGeom>
          <a:noFill/>
          <a:ln>
            <a:noFill/>
          </a:ln>
        </p:spPr>
        <p:txBody>
          <a:bodyPr wrap="none" rtlCol="0">
            <a:spAutoFit/>
          </a:bodyPr>
          <a:lstStyle/>
          <a:p>
            <a:r>
              <a:rPr lang="en-US" sz="1400" dirty="0" smtClean="0"/>
              <a:t>1515mm</a:t>
            </a:r>
            <a:endParaRPr lang="en-US" sz="1400" dirty="0"/>
          </a:p>
        </p:txBody>
      </p:sp>
      <p:sp>
        <p:nvSpPr>
          <p:cNvPr id="118" name="TextBox 117"/>
          <p:cNvSpPr txBox="1"/>
          <p:nvPr/>
        </p:nvSpPr>
        <p:spPr>
          <a:xfrm>
            <a:off x="8214677" y="5665650"/>
            <a:ext cx="835485" cy="307777"/>
          </a:xfrm>
          <a:prstGeom prst="rect">
            <a:avLst/>
          </a:prstGeom>
          <a:noFill/>
        </p:spPr>
        <p:txBody>
          <a:bodyPr wrap="none" rtlCol="0">
            <a:spAutoFit/>
          </a:bodyPr>
          <a:lstStyle/>
          <a:p>
            <a:r>
              <a:rPr lang="en-US" sz="1400" dirty="0" smtClean="0"/>
              <a:t>2500mm</a:t>
            </a:r>
            <a:endParaRPr lang="en-US" sz="1400" dirty="0"/>
          </a:p>
        </p:txBody>
      </p:sp>
      <p:cxnSp>
        <p:nvCxnSpPr>
          <p:cNvPr id="119" name="Straight Arrow Connector 118"/>
          <p:cNvCxnSpPr/>
          <p:nvPr/>
        </p:nvCxnSpPr>
        <p:spPr>
          <a:xfrm flipH="1">
            <a:off x="8252442" y="1696301"/>
            <a:ext cx="1" cy="3816598"/>
          </a:xfrm>
          <a:prstGeom prst="straightConnector1">
            <a:avLst/>
          </a:prstGeom>
          <a:ln>
            <a:headEnd type="triangle" w="lg" len="lg"/>
            <a:tailEnd type="triangle" w="lg" len="lg"/>
          </a:ln>
        </p:spPr>
        <p:style>
          <a:lnRef idx="1">
            <a:schemeClr val="dk1"/>
          </a:lnRef>
          <a:fillRef idx="0">
            <a:schemeClr val="dk1"/>
          </a:fillRef>
          <a:effectRef idx="0">
            <a:schemeClr val="dk1"/>
          </a:effectRef>
          <a:fontRef idx="minor">
            <a:schemeClr val="tx1"/>
          </a:fontRef>
        </p:style>
      </p:cxnSp>
      <p:sp>
        <p:nvSpPr>
          <p:cNvPr id="120" name="TextBox 119"/>
          <p:cNvSpPr txBox="1"/>
          <p:nvPr/>
        </p:nvSpPr>
        <p:spPr>
          <a:xfrm>
            <a:off x="8214047" y="5435317"/>
            <a:ext cx="1330301" cy="369332"/>
          </a:xfrm>
          <a:prstGeom prst="rect">
            <a:avLst/>
          </a:prstGeom>
          <a:noFill/>
          <a:ln>
            <a:noFill/>
          </a:ln>
        </p:spPr>
        <p:txBody>
          <a:bodyPr wrap="none" rtlCol="0">
            <a:spAutoFit/>
          </a:bodyPr>
          <a:lstStyle/>
          <a:p>
            <a:r>
              <a:rPr lang="en-US" dirty="0" smtClean="0"/>
              <a:t>Blind Height</a:t>
            </a:r>
            <a:endParaRPr lang="en-US" dirty="0"/>
          </a:p>
        </p:txBody>
      </p:sp>
      <p:grpSp>
        <p:nvGrpSpPr>
          <p:cNvPr id="51" name="Group 50"/>
          <p:cNvGrpSpPr/>
          <p:nvPr/>
        </p:nvGrpSpPr>
        <p:grpSpPr>
          <a:xfrm>
            <a:off x="1598657" y="1710456"/>
            <a:ext cx="2896735" cy="3802443"/>
            <a:chOff x="3466214" y="1180215"/>
            <a:chExt cx="3593805" cy="3881752"/>
          </a:xfrm>
        </p:grpSpPr>
        <p:sp>
          <p:nvSpPr>
            <p:cNvPr id="52" name="Rectangle 51"/>
            <p:cNvSpPr/>
            <p:nvPr/>
          </p:nvSpPr>
          <p:spPr>
            <a:xfrm>
              <a:off x="3505480" y="1488559"/>
              <a:ext cx="3530009" cy="3540952"/>
            </a:xfrm>
            <a:prstGeom prst="rect">
              <a:avLst/>
            </a:prstGeom>
            <a:gradFill flip="none" rotWithShape="1">
              <a:gsLst>
                <a:gs pos="0">
                  <a:schemeClr val="accent2">
                    <a:lumMod val="75000"/>
                    <a:shade val="30000"/>
                    <a:satMod val="115000"/>
                  </a:schemeClr>
                </a:gs>
                <a:gs pos="50000">
                  <a:schemeClr val="accent2">
                    <a:lumMod val="75000"/>
                    <a:shade val="67500"/>
                    <a:satMod val="115000"/>
                  </a:schemeClr>
                </a:gs>
                <a:gs pos="100000">
                  <a:schemeClr val="accent2">
                    <a:lumMod val="75000"/>
                    <a:shade val="100000"/>
                    <a:satMod val="115000"/>
                  </a:schemeClr>
                </a:gs>
              </a:gsLst>
              <a:lin ang="81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53" name="Rectangle 52"/>
            <p:cNvSpPr/>
            <p:nvPr/>
          </p:nvSpPr>
          <p:spPr>
            <a:xfrm>
              <a:off x="3466214" y="1180215"/>
              <a:ext cx="3593805" cy="308344"/>
            </a:xfrm>
            <a:prstGeom prst="rect">
              <a:avLst/>
            </a:prstGeom>
            <a:solidFill>
              <a:schemeClr val="accent2">
                <a:lumMod val="50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54" name="Rectangle 53"/>
            <p:cNvSpPr/>
            <p:nvPr/>
          </p:nvSpPr>
          <p:spPr>
            <a:xfrm>
              <a:off x="3505485" y="1506394"/>
              <a:ext cx="3530009" cy="21265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55" name="Rectangle 54"/>
            <p:cNvSpPr/>
            <p:nvPr/>
          </p:nvSpPr>
          <p:spPr>
            <a:xfrm>
              <a:off x="3505484" y="1718189"/>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56" name="Rectangle 55"/>
            <p:cNvSpPr/>
            <p:nvPr/>
          </p:nvSpPr>
          <p:spPr>
            <a:xfrm>
              <a:off x="3505483" y="1855211"/>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57" name="Rectangle 56"/>
            <p:cNvSpPr/>
            <p:nvPr/>
          </p:nvSpPr>
          <p:spPr>
            <a:xfrm>
              <a:off x="3505483" y="1993434"/>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58" name="Rectangle 57"/>
            <p:cNvSpPr/>
            <p:nvPr/>
          </p:nvSpPr>
          <p:spPr>
            <a:xfrm>
              <a:off x="3505484" y="2132169"/>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59" name="Rectangle 58"/>
            <p:cNvSpPr/>
            <p:nvPr/>
          </p:nvSpPr>
          <p:spPr>
            <a:xfrm>
              <a:off x="3505483" y="2269191"/>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60" name="Rectangle 59"/>
            <p:cNvSpPr/>
            <p:nvPr/>
          </p:nvSpPr>
          <p:spPr>
            <a:xfrm>
              <a:off x="3505483" y="2407414"/>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61" name="Rectangle 60"/>
            <p:cNvSpPr/>
            <p:nvPr/>
          </p:nvSpPr>
          <p:spPr>
            <a:xfrm>
              <a:off x="3505483" y="2544435"/>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62" name="Rectangle 61"/>
            <p:cNvSpPr/>
            <p:nvPr/>
          </p:nvSpPr>
          <p:spPr>
            <a:xfrm>
              <a:off x="3505482" y="2681457"/>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63" name="Rectangle 62"/>
            <p:cNvSpPr/>
            <p:nvPr/>
          </p:nvSpPr>
          <p:spPr>
            <a:xfrm>
              <a:off x="3505482" y="2819680"/>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64" name="Rectangle 63"/>
            <p:cNvSpPr/>
            <p:nvPr/>
          </p:nvSpPr>
          <p:spPr>
            <a:xfrm>
              <a:off x="3505483" y="2958415"/>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65" name="Rectangle 64"/>
            <p:cNvSpPr/>
            <p:nvPr/>
          </p:nvSpPr>
          <p:spPr>
            <a:xfrm>
              <a:off x="3505482" y="3095437"/>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66" name="Rectangle 65"/>
            <p:cNvSpPr/>
            <p:nvPr/>
          </p:nvSpPr>
          <p:spPr>
            <a:xfrm>
              <a:off x="3505482" y="3233660"/>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67" name="Rectangle 66"/>
            <p:cNvSpPr/>
            <p:nvPr/>
          </p:nvSpPr>
          <p:spPr>
            <a:xfrm>
              <a:off x="3505482" y="3368444"/>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68" name="Rectangle 67"/>
            <p:cNvSpPr/>
            <p:nvPr/>
          </p:nvSpPr>
          <p:spPr>
            <a:xfrm>
              <a:off x="3505481" y="3512840"/>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69" name="Rectangle 68"/>
            <p:cNvSpPr/>
            <p:nvPr/>
          </p:nvSpPr>
          <p:spPr>
            <a:xfrm>
              <a:off x="3505481" y="3651063"/>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70" name="Rectangle 69"/>
            <p:cNvSpPr/>
            <p:nvPr/>
          </p:nvSpPr>
          <p:spPr>
            <a:xfrm>
              <a:off x="3505482" y="3789798"/>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71" name="Rectangle 70"/>
            <p:cNvSpPr/>
            <p:nvPr/>
          </p:nvSpPr>
          <p:spPr>
            <a:xfrm>
              <a:off x="3505481" y="3926820"/>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72" name="Rectangle 71"/>
            <p:cNvSpPr/>
            <p:nvPr/>
          </p:nvSpPr>
          <p:spPr>
            <a:xfrm>
              <a:off x="3505481" y="4065043"/>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79" name="Rectangle 78"/>
            <p:cNvSpPr/>
            <p:nvPr/>
          </p:nvSpPr>
          <p:spPr>
            <a:xfrm>
              <a:off x="3505481" y="4202064"/>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80" name="Rectangle 79"/>
            <p:cNvSpPr/>
            <p:nvPr/>
          </p:nvSpPr>
          <p:spPr>
            <a:xfrm>
              <a:off x="3505480" y="4346460"/>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82" name="Rectangle 81"/>
            <p:cNvSpPr/>
            <p:nvPr/>
          </p:nvSpPr>
          <p:spPr>
            <a:xfrm>
              <a:off x="3505480" y="4484683"/>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83" name="Rectangle 82"/>
            <p:cNvSpPr/>
            <p:nvPr/>
          </p:nvSpPr>
          <p:spPr>
            <a:xfrm>
              <a:off x="3505481" y="4623418"/>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85" name="Rectangle 84"/>
            <p:cNvSpPr/>
            <p:nvPr/>
          </p:nvSpPr>
          <p:spPr>
            <a:xfrm>
              <a:off x="3505480" y="4760440"/>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90" name="Rectangle 89"/>
            <p:cNvSpPr/>
            <p:nvPr/>
          </p:nvSpPr>
          <p:spPr>
            <a:xfrm>
              <a:off x="3505480" y="4898663"/>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97" name="Rectangle 96"/>
            <p:cNvSpPr/>
            <p:nvPr/>
          </p:nvSpPr>
          <p:spPr>
            <a:xfrm>
              <a:off x="4122174" y="1506394"/>
              <a:ext cx="117987" cy="352311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98" name="Rectangle 97"/>
            <p:cNvSpPr/>
            <p:nvPr/>
          </p:nvSpPr>
          <p:spPr>
            <a:xfrm>
              <a:off x="6186948" y="1498159"/>
              <a:ext cx="117987" cy="352311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99" name="Rectangle 98"/>
            <p:cNvSpPr/>
            <p:nvPr/>
          </p:nvSpPr>
          <p:spPr>
            <a:xfrm>
              <a:off x="5154561" y="1488559"/>
              <a:ext cx="117987" cy="352311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03" name="Rectangle 102"/>
            <p:cNvSpPr/>
            <p:nvPr/>
          </p:nvSpPr>
          <p:spPr>
            <a:xfrm>
              <a:off x="4063181" y="5011676"/>
              <a:ext cx="228600" cy="4571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14" name="Rectangle 113"/>
            <p:cNvSpPr/>
            <p:nvPr/>
          </p:nvSpPr>
          <p:spPr>
            <a:xfrm>
              <a:off x="5099254" y="5016248"/>
              <a:ext cx="228600" cy="4571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22" name="Rectangle 121"/>
            <p:cNvSpPr/>
            <p:nvPr/>
          </p:nvSpPr>
          <p:spPr>
            <a:xfrm>
              <a:off x="6135327" y="5016248"/>
              <a:ext cx="228600" cy="4571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sp>
        <p:nvSpPr>
          <p:cNvPr id="81" name="TextBox 80"/>
          <p:cNvSpPr txBox="1"/>
          <p:nvPr/>
        </p:nvSpPr>
        <p:spPr>
          <a:xfrm>
            <a:off x="3817948" y="2620890"/>
            <a:ext cx="763351" cy="646331"/>
          </a:xfrm>
          <a:prstGeom prst="rect">
            <a:avLst/>
          </a:prstGeom>
          <a:noFill/>
          <a:ln>
            <a:noFill/>
          </a:ln>
        </p:spPr>
        <p:txBody>
          <a:bodyPr wrap="none" rtlCol="0">
            <a:spAutoFit/>
          </a:bodyPr>
          <a:lstStyle/>
          <a:p>
            <a:r>
              <a:rPr lang="en-US" dirty="0" smtClean="0"/>
              <a:t>Blind </a:t>
            </a:r>
          </a:p>
          <a:p>
            <a:r>
              <a:rPr lang="en-US" dirty="0" smtClean="0"/>
              <a:t>Width</a:t>
            </a:r>
            <a:endParaRPr lang="en-US" dirty="0"/>
          </a:p>
        </p:txBody>
      </p:sp>
      <p:cxnSp>
        <p:nvCxnSpPr>
          <p:cNvPr id="84" name="Straight Arrow Connector 83"/>
          <p:cNvCxnSpPr/>
          <p:nvPr/>
        </p:nvCxnSpPr>
        <p:spPr>
          <a:xfrm>
            <a:off x="1572503" y="3231829"/>
            <a:ext cx="2961890" cy="0"/>
          </a:xfrm>
          <a:prstGeom prst="straightConnector1">
            <a:avLst/>
          </a:prstGeom>
          <a:ln>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89" name="TextBox 88"/>
          <p:cNvSpPr txBox="1"/>
          <p:nvPr/>
        </p:nvSpPr>
        <p:spPr>
          <a:xfrm>
            <a:off x="3802372" y="3230328"/>
            <a:ext cx="835485" cy="307777"/>
          </a:xfrm>
          <a:prstGeom prst="rect">
            <a:avLst/>
          </a:prstGeom>
          <a:noFill/>
          <a:ln>
            <a:noFill/>
          </a:ln>
        </p:spPr>
        <p:txBody>
          <a:bodyPr wrap="none" rtlCol="0">
            <a:spAutoFit/>
          </a:bodyPr>
          <a:lstStyle/>
          <a:p>
            <a:r>
              <a:rPr lang="en-US" sz="1400" dirty="0" smtClean="0"/>
              <a:t>1515mm</a:t>
            </a:r>
            <a:endParaRPr lang="en-US" sz="1400" dirty="0"/>
          </a:p>
        </p:txBody>
      </p:sp>
      <p:sp>
        <p:nvSpPr>
          <p:cNvPr id="91" name="TextBox 90"/>
          <p:cNvSpPr txBox="1"/>
          <p:nvPr/>
        </p:nvSpPr>
        <p:spPr>
          <a:xfrm>
            <a:off x="2254076" y="5665650"/>
            <a:ext cx="835485" cy="307777"/>
          </a:xfrm>
          <a:prstGeom prst="rect">
            <a:avLst/>
          </a:prstGeom>
          <a:noFill/>
        </p:spPr>
        <p:txBody>
          <a:bodyPr wrap="none" rtlCol="0">
            <a:spAutoFit/>
          </a:bodyPr>
          <a:lstStyle/>
          <a:p>
            <a:r>
              <a:rPr lang="en-US" sz="1400" dirty="0" smtClean="0"/>
              <a:t>2500mm</a:t>
            </a:r>
            <a:endParaRPr lang="en-US" sz="1400" dirty="0"/>
          </a:p>
        </p:txBody>
      </p:sp>
      <p:cxnSp>
        <p:nvCxnSpPr>
          <p:cNvPr id="92" name="Straight Arrow Connector 91"/>
          <p:cNvCxnSpPr/>
          <p:nvPr/>
        </p:nvCxnSpPr>
        <p:spPr>
          <a:xfrm flipH="1">
            <a:off x="2291841" y="1696301"/>
            <a:ext cx="1" cy="3816598"/>
          </a:xfrm>
          <a:prstGeom prst="straightConnector1">
            <a:avLst/>
          </a:prstGeom>
          <a:ln>
            <a:headEnd type="triangle" w="lg" len="lg"/>
            <a:tailEnd type="triangle" w="lg" len="lg"/>
          </a:ln>
        </p:spPr>
        <p:style>
          <a:lnRef idx="1">
            <a:schemeClr val="dk1"/>
          </a:lnRef>
          <a:fillRef idx="0">
            <a:schemeClr val="dk1"/>
          </a:fillRef>
          <a:effectRef idx="0">
            <a:schemeClr val="dk1"/>
          </a:effectRef>
          <a:fontRef idx="minor">
            <a:schemeClr val="tx1"/>
          </a:fontRef>
        </p:style>
      </p:cxnSp>
      <p:sp>
        <p:nvSpPr>
          <p:cNvPr id="100" name="TextBox 99"/>
          <p:cNvSpPr txBox="1"/>
          <p:nvPr/>
        </p:nvSpPr>
        <p:spPr>
          <a:xfrm>
            <a:off x="2253446" y="5435317"/>
            <a:ext cx="1330301" cy="369332"/>
          </a:xfrm>
          <a:prstGeom prst="rect">
            <a:avLst/>
          </a:prstGeom>
          <a:noFill/>
          <a:ln>
            <a:noFill/>
          </a:ln>
        </p:spPr>
        <p:txBody>
          <a:bodyPr wrap="none" rtlCol="0">
            <a:spAutoFit/>
          </a:bodyPr>
          <a:lstStyle/>
          <a:p>
            <a:r>
              <a:rPr lang="en-US" dirty="0" smtClean="0"/>
              <a:t>Blind Height</a:t>
            </a:r>
            <a:endParaRPr lang="en-US" dirty="0"/>
          </a:p>
        </p:txBody>
      </p:sp>
      <p:cxnSp>
        <p:nvCxnSpPr>
          <p:cNvPr id="123" name="Straight Connector 122"/>
          <p:cNvCxnSpPr/>
          <p:nvPr/>
        </p:nvCxnSpPr>
        <p:spPr>
          <a:xfrm>
            <a:off x="1651987" y="2028036"/>
            <a:ext cx="21265" cy="307179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a:xfrm>
            <a:off x="1711803" y="2034226"/>
            <a:ext cx="51622" cy="261481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a:off x="1902084" y="2014972"/>
            <a:ext cx="50336" cy="291839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a:off x="1928639" y="2012197"/>
            <a:ext cx="51622" cy="291839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a:off x="1956398" y="2018955"/>
            <a:ext cx="39576" cy="28822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1" name="Oval 130"/>
          <p:cNvSpPr/>
          <p:nvPr/>
        </p:nvSpPr>
        <p:spPr>
          <a:xfrm>
            <a:off x="1631783" y="5096626"/>
            <a:ext cx="95021" cy="164936"/>
          </a:xfrm>
          <a:prstGeom prst="ellipse">
            <a:avLst/>
          </a:prstGeom>
          <a:solidFill>
            <a:schemeClr val="tx1">
              <a:lumMod val="50000"/>
              <a:lumOff val="50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32" name="Oval 131"/>
          <p:cNvSpPr/>
          <p:nvPr/>
        </p:nvSpPr>
        <p:spPr>
          <a:xfrm>
            <a:off x="1722852" y="4646556"/>
            <a:ext cx="81859" cy="149990"/>
          </a:xfrm>
          <a:prstGeom prst="ellipse">
            <a:avLst/>
          </a:prstGeom>
          <a:solidFill>
            <a:schemeClr val="tx1">
              <a:lumMod val="50000"/>
              <a:lumOff val="50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33" name="Oval 132"/>
          <p:cNvSpPr/>
          <p:nvPr/>
        </p:nvSpPr>
        <p:spPr>
          <a:xfrm>
            <a:off x="1920034" y="4862150"/>
            <a:ext cx="112296" cy="267598"/>
          </a:xfrm>
          <a:prstGeom prst="ellipse">
            <a:avLst/>
          </a:prstGeom>
          <a:solidFill>
            <a:schemeClr val="tx1">
              <a:lumMod val="50000"/>
              <a:lumOff val="50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34" name="TextBox 133"/>
          <p:cNvSpPr txBox="1"/>
          <p:nvPr/>
        </p:nvSpPr>
        <p:spPr>
          <a:xfrm>
            <a:off x="1574522" y="1147417"/>
            <a:ext cx="3291669" cy="369332"/>
          </a:xfrm>
          <a:prstGeom prst="rect">
            <a:avLst/>
          </a:prstGeom>
          <a:noFill/>
        </p:spPr>
        <p:txBody>
          <a:bodyPr wrap="square" rtlCol="0">
            <a:spAutoFit/>
          </a:bodyPr>
          <a:lstStyle/>
          <a:p>
            <a:r>
              <a:rPr lang="en-US" dirty="0" smtClean="0"/>
              <a:t>1 Venetian Blind for 2 Panels</a:t>
            </a:r>
            <a:endParaRPr lang="en-SG" dirty="0"/>
          </a:p>
        </p:txBody>
      </p:sp>
      <p:sp>
        <p:nvSpPr>
          <p:cNvPr id="135" name="TextBox 134"/>
          <p:cNvSpPr txBox="1"/>
          <p:nvPr/>
        </p:nvSpPr>
        <p:spPr>
          <a:xfrm>
            <a:off x="7571628" y="1150851"/>
            <a:ext cx="2706172" cy="369332"/>
          </a:xfrm>
          <a:prstGeom prst="rect">
            <a:avLst/>
          </a:prstGeom>
          <a:noFill/>
        </p:spPr>
        <p:txBody>
          <a:bodyPr wrap="square" rtlCol="0">
            <a:spAutoFit/>
          </a:bodyPr>
          <a:lstStyle/>
          <a:p>
            <a:r>
              <a:rPr lang="en-US" dirty="0" smtClean="0"/>
              <a:t>1 Roller Blind for 2 Panels</a:t>
            </a:r>
            <a:endParaRPr lang="en-SG" dirty="0"/>
          </a:p>
        </p:txBody>
      </p:sp>
      <p:sp>
        <p:nvSpPr>
          <p:cNvPr id="125" name="TextBox 124"/>
          <p:cNvSpPr txBox="1"/>
          <p:nvPr/>
        </p:nvSpPr>
        <p:spPr>
          <a:xfrm>
            <a:off x="2780478" y="159661"/>
            <a:ext cx="6824048" cy="830997"/>
          </a:xfrm>
          <a:prstGeom prst="rect">
            <a:avLst/>
          </a:prstGeom>
          <a:noFill/>
        </p:spPr>
        <p:txBody>
          <a:bodyPr wrap="none" rtlCol="0">
            <a:spAutoFit/>
          </a:bodyPr>
          <a:lstStyle/>
          <a:p>
            <a:pPr algn="ctr"/>
            <a:r>
              <a:rPr lang="en-US" sz="2400" i="1" u="sng" dirty="0" smtClean="0"/>
              <a:t>For </a:t>
            </a:r>
            <a:r>
              <a:rPr lang="en-US" sz="2400" b="1" i="1" u="sng" dirty="0" smtClean="0">
                <a:solidFill>
                  <a:srgbClr val="FF0000"/>
                </a:solidFill>
              </a:rPr>
              <a:t>Wall-to-wall</a:t>
            </a:r>
            <a:r>
              <a:rPr lang="en-US" sz="2400" i="1" u="sng" dirty="0" smtClean="0"/>
              <a:t> Windows</a:t>
            </a:r>
          </a:p>
          <a:p>
            <a:r>
              <a:rPr lang="en-US" sz="2400" i="1" dirty="0" smtClean="0"/>
              <a:t>(When there are no space between wall and window)</a:t>
            </a:r>
            <a:endParaRPr lang="en-US" sz="2400" i="1" dirty="0"/>
          </a:p>
        </p:txBody>
      </p:sp>
      <p:sp>
        <p:nvSpPr>
          <p:cNvPr id="95" name="Trapezoid 94"/>
          <p:cNvSpPr/>
          <p:nvPr/>
        </p:nvSpPr>
        <p:spPr>
          <a:xfrm rot="5400000">
            <a:off x="-1657046" y="3448648"/>
            <a:ext cx="5419293" cy="966014"/>
          </a:xfrm>
          <a:prstGeom prst="trapezoid">
            <a:avLst>
              <a:gd name="adj" fmla="val 22799"/>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93" name="Trapezoid 92"/>
          <p:cNvSpPr/>
          <p:nvPr/>
        </p:nvSpPr>
        <p:spPr>
          <a:xfrm rot="16200000">
            <a:off x="2334195" y="3442806"/>
            <a:ext cx="5419293" cy="966014"/>
          </a:xfrm>
          <a:prstGeom prst="trapezoid">
            <a:avLst>
              <a:gd name="adj" fmla="val 22799"/>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Tree>
    <p:extLst>
      <p:ext uri="{BB962C8B-B14F-4D97-AF65-F5344CB8AC3E}">
        <p14:creationId xmlns:p14="http://schemas.microsoft.com/office/powerpoint/2010/main" val="16165030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Rectangle 73"/>
          <p:cNvSpPr/>
          <p:nvPr/>
        </p:nvSpPr>
        <p:spPr>
          <a:xfrm>
            <a:off x="1533153" y="1367007"/>
            <a:ext cx="3029140" cy="4966579"/>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75" name="Rectangle 74"/>
          <p:cNvSpPr/>
          <p:nvPr/>
        </p:nvSpPr>
        <p:spPr>
          <a:xfrm>
            <a:off x="1588401" y="1859358"/>
            <a:ext cx="2899656" cy="318202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76" name="Rectangle 75"/>
          <p:cNvSpPr/>
          <p:nvPr/>
        </p:nvSpPr>
        <p:spPr>
          <a:xfrm>
            <a:off x="1598658" y="1847951"/>
            <a:ext cx="1452799" cy="3193432"/>
          </a:xfrm>
          <a:prstGeom prst="rect">
            <a:avLst/>
          </a:prstGeom>
          <a:noFill/>
          <a:ln w="762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77" name="Rectangle 76"/>
          <p:cNvSpPr/>
          <p:nvPr/>
        </p:nvSpPr>
        <p:spPr>
          <a:xfrm>
            <a:off x="3058793" y="1847951"/>
            <a:ext cx="1460135" cy="3193432"/>
          </a:xfrm>
          <a:prstGeom prst="rect">
            <a:avLst/>
          </a:prstGeom>
          <a:noFill/>
          <a:ln w="762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cxnSp>
        <p:nvCxnSpPr>
          <p:cNvPr id="78" name="Straight Connector 77"/>
          <p:cNvCxnSpPr/>
          <p:nvPr/>
        </p:nvCxnSpPr>
        <p:spPr>
          <a:xfrm>
            <a:off x="4562294" y="1369550"/>
            <a:ext cx="10543" cy="49665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3" name="Trapezoid 92"/>
          <p:cNvSpPr/>
          <p:nvPr/>
        </p:nvSpPr>
        <p:spPr>
          <a:xfrm rot="16200000">
            <a:off x="2334195" y="3373925"/>
            <a:ext cx="5419293" cy="966014"/>
          </a:xfrm>
          <a:prstGeom prst="trapezoid">
            <a:avLst>
              <a:gd name="adj" fmla="val 22799"/>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94" name="Rectangle 93"/>
          <p:cNvSpPr/>
          <p:nvPr/>
        </p:nvSpPr>
        <p:spPr>
          <a:xfrm>
            <a:off x="5526848" y="1147286"/>
            <a:ext cx="293267" cy="5419293"/>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95" name="Trapezoid 94"/>
          <p:cNvSpPr/>
          <p:nvPr/>
        </p:nvSpPr>
        <p:spPr>
          <a:xfrm rot="5400000">
            <a:off x="-1657046" y="3371529"/>
            <a:ext cx="5419293" cy="966014"/>
          </a:xfrm>
          <a:prstGeom prst="trapezoid">
            <a:avLst>
              <a:gd name="adj" fmla="val 22799"/>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96" name="Rectangle 95"/>
          <p:cNvSpPr/>
          <p:nvPr/>
        </p:nvSpPr>
        <p:spPr>
          <a:xfrm rot="10800000">
            <a:off x="286958" y="1143837"/>
            <a:ext cx="293267" cy="5419293"/>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02" name="Rectangle 101"/>
          <p:cNvSpPr/>
          <p:nvPr/>
        </p:nvSpPr>
        <p:spPr>
          <a:xfrm>
            <a:off x="7493754" y="1367007"/>
            <a:ext cx="3029140" cy="4966579"/>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04" name="Rectangle 103"/>
          <p:cNvSpPr/>
          <p:nvPr/>
        </p:nvSpPr>
        <p:spPr>
          <a:xfrm>
            <a:off x="7559259" y="1847951"/>
            <a:ext cx="1452799" cy="3193432"/>
          </a:xfrm>
          <a:prstGeom prst="rect">
            <a:avLst/>
          </a:prstGeom>
          <a:noFill/>
          <a:ln w="762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05" name="Rectangle 104"/>
          <p:cNvSpPr/>
          <p:nvPr/>
        </p:nvSpPr>
        <p:spPr>
          <a:xfrm>
            <a:off x="9019394" y="1847951"/>
            <a:ext cx="1460135" cy="3193432"/>
          </a:xfrm>
          <a:prstGeom prst="rect">
            <a:avLst/>
          </a:prstGeom>
          <a:noFill/>
          <a:ln w="762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cxnSp>
        <p:nvCxnSpPr>
          <p:cNvPr id="106" name="Straight Connector 105"/>
          <p:cNvCxnSpPr/>
          <p:nvPr/>
        </p:nvCxnSpPr>
        <p:spPr>
          <a:xfrm>
            <a:off x="10522895" y="1369550"/>
            <a:ext cx="10543" cy="49665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07" name="Group 106"/>
          <p:cNvGrpSpPr/>
          <p:nvPr/>
        </p:nvGrpSpPr>
        <p:grpSpPr>
          <a:xfrm>
            <a:off x="9290431" y="5957527"/>
            <a:ext cx="1237735" cy="276999"/>
            <a:chOff x="2971800" y="5199742"/>
            <a:chExt cx="1237735" cy="276999"/>
          </a:xfrm>
        </p:grpSpPr>
        <p:sp>
          <p:nvSpPr>
            <p:cNvPr id="108" name="Rectangle 107"/>
            <p:cNvSpPr/>
            <p:nvPr/>
          </p:nvSpPr>
          <p:spPr>
            <a:xfrm>
              <a:off x="2971800" y="5285855"/>
              <a:ext cx="104775" cy="104775"/>
            </a:xfrm>
            <a:prstGeom prst="rect">
              <a:avLst/>
            </a:prstGeom>
            <a:solidFill>
              <a:schemeClr val="accent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TextBox 108"/>
            <p:cNvSpPr txBox="1"/>
            <p:nvPr/>
          </p:nvSpPr>
          <p:spPr>
            <a:xfrm>
              <a:off x="3071595" y="5199742"/>
              <a:ext cx="1137940" cy="276999"/>
            </a:xfrm>
            <a:prstGeom prst="rect">
              <a:avLst/>
            </a:prstGeom>
            <a:noFill/>
            <a:ln>
              <a:noFill/>
            </a:ln>
          </p:spPr>
          <p:txBody>
            <a:bodyPr wrap="none" rtlCol="0">
              <a:spAutoFit/>
            </a:bodyPr>
            <a:lstStyle/>
            <a:p>
              <a:r>
                <a:rPr lang="en-US" sz="1200" dirty="0" smtClean="0"/>
                <a:t>Window Frame</a:t>
              </a:r>
              <a:endParaRPr lang="en-US" sz="1200" dirty="0"/>
            </a:p>
          </p:txBody>
        </p:sp>
      </p:grpSp>
      <p:sp>
        <p:nvSpPr>
          <p:cNvPr id="110" name="Trapezoid 109"/>
          <p:cNvSpPr/>
          <p:nvPr/>
        </p:nvSpPr>
        <p:spPr>
          <a:xfrm rot="16200000">
            <a:off x="8294796" y="3349211"/>
            <a:ext cx="5419293" cy="966014"/>
          </a:xfrm>
          <a:prstGeom prst="trapezoid">
            <a:avLst>
              <a:gd name="adj" fmla="val 22799"/>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11" name="Rectangle 110"/>
          <p:cNvSpPr/>
          <p:nvPr/>
        </p:nvSpPr>
        <p:spPr>
          <a:xfrm>
            <a:off x="11487449" y="1122572"/>
            <a:ext cx="293267" cy="5419293"/>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12" name="Trapezoid 111"/>
          <p:cNvSpPr/>
          <p:nvPr/>
        </p:nvSpPr>
        <p:spPr>
          <a:xfrm rot="5400000">
            <a:off x="4303555" y="3371529"/>
            <a:ext cx="5419293" cy="966014"/>
          </a:xfrm>
          <a:prstGeom prst="trapezoid">
            <a:avLst>
              <a:gd name="adj" fmla="val 22799"/>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13" name="Rectangle 112"/>
          <p:cNvSpPr/>
          <p:nvPr/>
        </p:nvSpPr>
        <p:spPr>
          <a:xfrm rot="10800000">
            <a:off x="6247559" y="1143837"/>
            <a:ext cx="293267" cy="5419293"/>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nvGrpSpPr>
          <p:cNvPr id="40" name="Group 39"/>
          <p:cNvGrpSpPr/>
          <p:nvPr/>
        </p:nvGrpSpPr>
        <p:grpSpPr>
          <a:xfrm>
            <a:off x="9013088" y="1607010"/>
            <a:ext cx="1489857" cy="3812744"/>
            <a:chOff x="2824448" y="832514"/>
            <a:chExt cx="3890252" cy="4314413"/>
          </a:xfrm>
        </p:grpSpPr>
        <p:sp>
          <p:nvSpPr>
            <p:cNvPr id="41" name="Oval 40"/>
            <p:cNvSpPr/>
            <p:nvPr/>
          </p:nvSpPr>
          <p:spPr>
            <a:xfrm>
              <a:off x="6564570" y="1023582"/>
              <a:ext cx="150130" cy="3780429"/>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42" name="Can 41"/>
            <p:cNvSpPr/>
            <p:nvPr/>
          </p:nvSpPr>
          <p:spPr>
            <a:xfrm rot="5400000">
              <a:off x="4674358" y="-784746"/>
              <a:ext cx="232012" cy="3848669"/>
            </a:xfrm>
            <a:prstGeom prst="can">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43" name="Can 42"/>
            <p:cNvSpPr/>
            <p:nvPr/>
          </p:nvSpPr>
          <p:spPr>
            <a:xfrm rot="5400000">
              <a:off x="6509982" y="1050878"/>
              <a:ext cx="232012" cy="177421"/>
            </a:xfrm>
            <a:prstGeom prst="can">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44" name="Rectangle 43"/>
            <p:cNvSpPr/>
            <p:nvPr/>
          </p:nvSpPr>
          <p:spPr>
            <a:xfrm>
              <a:off x="2934267" y="1255595"/>
              <a:ext cx="3562065" cy="3780429"/>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62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45" name="Cube 44"/>
            <p:cNvSpPr/>
            <p:nvPr/>
          </p:nvSpPr>
          <p:spPr>
            <a:xfrm>
              <a:off x="2866029" y="832514"/>
              <a:ext cx="3848669" cy="116006"/>
            </a:xfrm>
            <a:prstGeom prst="cub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cxnSp>
          <p:nvCxnSpPr>
            <p:cNvPr id="46" name="Straight Connector 45"/>
            <p:cNvCxnSpPr/>
            <p:nvPr/>
          </p:nvCxnSpPr>
          <p:spPr>
            <a:xfrm>
              <a:off x="6706153" y="893805"/>
              <a:ext cx="0" cy="24578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2866029" y="893805"/>
              <a:ext cx="0" cy="24578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Rectangle 47"/>
            <p:cNvSpPr/>
            <p:nvPr/>
          </p:nvSpPr>
          <p:spPr>
            <a:xfrm>
              <a:off x="2866029" y="4973652"/>
              <a:ext cx="3671248" cy="16237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49" name="Rectangle 48"/>
            <p:cNvSpPr/>
            <p:nvPr/>
          </p:nvSpPr>
          <p:spPr>
            <a:xfrm>
              <a:off x="6507112" y="4962747"/>
              <a:ext cx="83162" cy="18418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50" name="Rectangle 49"/>
            <p:cNvSpPr/>
            <p:nvPr/>
          </p:nvSpPr>
          <p:spPr>
            <a:xfrm>
              <a:off x="2824448" y="4960388"/>
              <a:ext cx="83162" cy="18418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sp>
        <p:nvSpPr>
          <p:cNvPr id="115" name="TextBox 114"/>
          <p:cNvSpPr txBox="1"/>
          <p:nvPr/>
        </p:nvSpPr>
        <p:spPr>
          <a:xfrm>
            <a:off x="9204256" y="2851570"/>
            <a:ext cx="1290738" cy="369332"/>
          </a:xfrm>
          <a:prstGeom prst="rect">
            <a:avLst/>
          </a:prstGeom>
          <a:noFill/>
          <a:ln>
            <a:noFill/>
          </a:ln>
        </p:spPr>
        <p:txBody>
          <a:bodyPr wrap="none" rtlCol="0">
            <a:spAutoFit/>
          </a:bodyPr>
          <a:lstStyle/>
          <a:p>
            <a:r>
              <a:rPr lang="en-US" dirty="0" smtClean="0"/>
              <a:t>Blind Width</a:t>
            </a:r>
            <a:endParaRPr lang="en-US" dirty="0"/>
          </a:p>
        </p:txBody>
      </p:sp>
      <p:sp>
        <p:nvSpPr>
          <p:cNvPr id="117" name="TextBox 116"/>
          <p:cNvSpPr txBox="1"/>
          <p:nvPr/>
        </p:nvSpPr>
        <p:spPr>
          <a:xfrm>
            <a:off x="9699175" y="3121310"/>
            <a:ext cx="1125629" cy="523220"/>
          </a:xfrm>
          <a:prstGeom prst="rect">
            <a:avLst/>
          </a:prstGeom>
          <a:noFill/>
          <a:ln>
            <a:noFill/>
          </a:ln>
        </p:spPr>
        <p:txBody>
          <a:bodyPr wrap="none" rtlCol="0">
            <a:spAutoFit/>
          </a:bodyPr>
          <a:lstStyle/>
          <a:p>
            <a:r>
              <a:rPr lang="en-US" sz="1400" dirty="0" smtClean="0"/>
              <a:t>757mm</a:t>
            </a:r>
          </a:p>
          <a:p>
            <a:r>
              <a:rPr lang="en-US" sz="1400" dirty="0" smtClean="0"/>
              <a:t>(1515mm÷2)</a:t>
            </a:r>
            <a:endParaRPr lang="en-US" sz="1400" dirty="0"/>
          </a:p>
        </p:txBody>
      </p:sp>
      <p:sp>
        <p:nvSpPr>
          <p:cNvPr id="118" name="TextBox 117"/>
          <p:cNvSpPr txBox="1"/>
          <p:nvPr/>
        </p:nvSpPr>
        <p:spPr>
          <a:xfrm>
            <a:off x="8214677" y="5588531"/>
            <a:ext cx="835485" cy="307777"/>
          </a:xfrm>
          <a:prstGeom prst="rect">
            <a:avLst/>
          </a:prstGeom>
          <a:noFill/>
        </p:spPr>
        <p:txBody>
          <a:bodyPr wrap="none" rtlCol="0">
            <a:spAutoFit/>
          </a:bodyPr>
          <a:lstStyle/>
          <a:p>
            <a:r>
              <a:rPr lang="en-US" sz="1400" dirty="0" smtClean="0"/>
              <a:t>2500mm</a:t>
            </a:r>
            <a:endParaRPr lang="en-US" sz="1400" dirty="0"/>
          </a:p>
        </p:txBody>
      </p:sp>
      <p:sp>
        <p:nvSpPr>
          <p:cNvPr id="120" name="TextBox 119"/>
          <p:cNvSpPr txBox="1"/>
          <p:nvPr/>
        </p:nvSpPr>
        <p:spPr>
          <a:xfrm>
            <a:off x="8214047" y="5358198"/>
            <a:ext cx="1330301" cy="369332"/>
          </a:xfrm>
          <a:prstGeom prst="rect">
            <a:avLst/>
          </a:prstGeom>
          <a:noFill/>
          <a:ln>
            <a:noFill/>
          </a:ln>
        </p:spPr>
        <p:txBody>
          <a:bodyPr wrap="none" rtlCol="0">
            <a:spAutoFit/>
          </a:bodyPr>
          <a:lstStyle/>
          <a:p>
            <a:r>
              <a:rPr lang="en-US" dirty="0" smtClean="0"/>
              <a:t>Blind Height</a:t>
            </a:r>
            <a:endParaRPr lang="en-US" dirty="0"/>
          </a:p>
        </p:txBody>
      </p:sp>
      <p:grpSp>
        <p:nvGrpSpPr>
          <p:cNvPr id="51" name="Group 50"/>
          <p:cNvGrpSpPr/>
          <p:nvPr/>
        </p:nvGrpSpPr>
        <p:grpSpPr>
          <a:xfrm>
            <a:off x="1598658" y="1633337"/>
            <a:ext cx="1459676" cy="3799494"/>
            <a:chOff x="3466214" y="1180215"/>
            <a:chExt cx="3593805" cy="3878741"/>
          </a:xfrm>
        </p:grpSpPr>
        <p:sp>
          <p:nvSpPr>
            <p:cNvPr id="52" name="Rectangle 51"/>
            <p:cNvSpPr/>
            <p:nvPr/>
          </p:nvSpPr>
          <p:spPr>
            <a:xfrm>
              <a:off x="3505480" y="1488559"/>
              <a:ext cx="3530009" cy="3540952"/>
            </a:xfrm>
            <a:prstGeom prst="rect">
              <a:avLst/>
            </a:prstGeom>
            <a:gradFill flip="none" rotWithShape="1">
              <a:gsLst>
                <a:gs pos="0">
                  <a:schemeClr val="accent2">
                    <a:lumMod val="75000"/>
                    <a:shade val="30000"/>
                    <a:satMod val="115000"/>
                  </a:schemeClr>
                </a:gs>
                <a:gs pos="50000">
                  <a:schemeClr val="accent2">
                    <a:lumMod val="75000"/>
                    <a:shade val="67500"/>
                    <a:satMod val="115000"/>
                  </a:schemeClr>
                </a:gs>
                <a:gs pos="100000">
                  <a:schemeClr val="accent2">
                    <a:lumMod val="75000"/>
                    <a:shade val="100000"/>
                    <a:satMod val="115000"/>
                  </a:schemeClr>
                </a:gs>
              </a:gsLst>
              <a:lin ang="81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53" name="Rectangle 52"/>
            <p:cNvSpPr/>
            <p:nvPr/>
          </p:nvSpPr>
          <p:spPr>
            <a:xfrm>
              <a:off x="3466214" y="1180215"/>
              <a:ext cx="3593805" cy="308344"/>
            </a:xfrm>
            <a:prstGeom prst="rect">
              <a:avLst/>
            </a:prstGeom>
            <a:solidFill>
              <a:schemeClr val="accent2">
                <a:lumMod val="50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54" name="Rectangle 53"/>
            <p:cNvSpPr/>
            <p:nvPr/>
          </p:nvSpPr>
          <p:spPr>
            <a:xfrm>
              <a:off x="3505485" y="1506394"/>
              <a:ext cx="3530009" cy="21265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55" name="Rectangle 54"/>
            <p:cNvSpPr/>
            <p:nvPr/>
          </p:nvSpPr>
          <p:spPr>
            <a:xfrm>
              <a:off x="3505484" y="1718189"/>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56" name="Rectangle 55"/>
            <p:cNvSpPr/>
            <p:nvPr/>
          </p:nvSpPr>
          <p:spPr>
            <a:xfrm>
              <a:off x="3505483" y="1855211"/>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57" name="Rectangle 56"/>
            <p:cNvSpPr/>
            <p:nvPr/>
          </p:nvSpPr>
          <p:spPr>
            <a:xfrm>
              <a:off x="3505483" y="1993434"/>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58" name="Rectangle 57"/>
            <p:cNvSpPr/>
            <p:nvPr/>
          </p:nvSpPr>
          <p:spPr>
            <a:xfrm>
              <a:off x="3505484" y="2132169"/>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59" name="Rectangle 58"/>
            <p:cNvSpPr/>
            <p:nvPr/>
          </p:nvSpPr>
          <p:spPr>
            <a:xfrm>
              <a:off x="3505483" y="2269191"/>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60" name="Rectangle 59"/>
            <p:cNvSpPr/>
            <p:nvPr/>
          </p:nvSpPr>
          <p:spPr>
            <a:xfrm>
              <a:off x="3505483" y="2407414"/>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61" name="Rectangle 60"/>
            <p:cNvSpPr/>
            <p:nvPr/>
          </p:nvSpPr>
          <p:spPr>
            <a:xfrm>
              <a:off x="3505483" y="2544435"/>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62" name="Rectangle 61"/>
            <p:cNvSpPr/>
            <p:nvPr/>
          </p:nvSpPr>
          <p:spPr>
            <a:xfrm>
              <a:off x="3505482" y="2681457"/>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63" name="Rectangle 62"/>
            <p:cNvSpPr/>
            <p:nvPr/>
          </p:nvSpPr>
          <p:spPr>
            <a:xfrm>
              <a:off x="3505482" y="2819680"/>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64" name="Rectangle 63"/>
            <p:cNvSpPr/>
            <p:nvPr/>
          </p:nvSpPr>
          <p:spPr>
            <a:xfrm>
              <a:off x="3505483" y="2958415"/>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65" name="Rectangle 64"/>
            <p:cNvSpPr/>
            <p:nvPr/>
          </p:nvSpPr>
          <p:spPr>
            <a:xfrm>
              <a:off x="3505482" y="3095437"/>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66" name="Rectangle 65"/>
            <p:cNvSpPr/>
            <p:nvPr/>
          </p:nvSpPr>
          <p:spPr>
            <a:xfrm>
              <a:off x="3505482" y="3233660"/>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67" name="Rectangle 66"/>
            <p:cNvSpPr/>
            <p:nvPr/>
          </p:nvSpPr>
          <p:spPr>
            <a:xfrm>
              <a:off x="3505482" y="3368444"/>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68" name="Rectangle 67"/>
            <p:cNvSpPr/>
            <p:nvPr/>
          </p:nvSpPr>
          <p:spPr>
            <a:xfrm>
              <a:off x="3505481" y="3512840"/>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69" name="Rectangle 68"/>
            <p:cNvSpPr/>
            <p:nvPr/>
          </p:nvSpPr>
          <p:spPr>
            <a:xfrm>
              <a:off x="3505481" y="3651063"/>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70" name="Rectangle 69"/>
            <p:cNvSpPr/>
            <p:nvPr/>
          </p:nvSpPr>
          <p:spPr>
            <a:xfrm>
              <a:off x="3505482" y="3789798"/>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71" name="Rectangle 70"/>
            <p:cNvSpPr/>
            <p:nvPr/>
          </p:nvSpPr>
          <p:spPr>
            <a:xfrm>
              <a:off x="3505481" y="3926820"/>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72" name="Rectangle 71"/>
            <p:cNvSpPr/>
            <p:nvPr/>
          </p:nvSpPr>
          <p:spPr>
            <a:xfrm>
              <a:off x="3505481" y="4065043"/>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79" name="Rectangle 78"/>
            <p:cNvSpPr/>
            <p:nvPr/>
          </p:nvSpPr>
          <p:spPr>
            <a:xfrm>
              <a:off x="3505481" y="4202064"/>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80" name="Rectangle 79"/>
            <p:cNvSpPr/>
            <p:nvPr/>
          </p:nvSpPr>
          <p:spPr>
            <a:xfrm>
              <a:off x="3505480" y="4346460"/>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82" name="Rectangle 81"/>
            <p:cNvSpPr/>
            <p:nvPr/>
          </p:nvSpPr>
          <p:spPr>
            <a:xfrm>
              <a:off x="3505480" y="4484683"/>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83" name="Rectangle 82"/>
            <p:cNvSpPr/>
            <p:nvPr/>
          </p:nvSpPr>
          <p:spPr>
            <a:xfrm>
              <a:off x="3505481" y="4623418"/>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85" name="Rectangle 84"/>
            <p:cNvSpPr/>
            <p:nvPr/>
          </p:nvSpPr>
          <p:spPr>
            <a:xfrm>
              <a:off x="3505480" y="4760440"/>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90" name="Rectangle 89"/>
            <p:cNvSpPr/>
            <p:nvPr/>
          </p:nvSpPr>
          <p:spPr>
            <a:xfrm>
              <a:off x="3505480" y="4898663"/>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97" name="Rectangle 96"/>
            <p:cNvSpPr/>
            <p:nvPr/>
          </p:nvSpPr>
          <p:spPr>
            <a:xfrm>
              <a:off x="4478695" y="1506394"/>
              <a:ext cx="117989" cy="352311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98" name="Rectangle 97"/>
            <p:cNvSpPr/>
            <p:nvPr/>
          </p:nvSpPr>
          <p:spPr>
            <a:xfrm>
              <a:off x="5901970" y="1495148"/>
              <a:ext cx="117988" cy="352311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03" name="Rectangle 102"/>
            <p:cNvSpPr/>
            <p:nvPr/>
          </p:nvSpPr>
          <p:spPr>
            <a:xfrm>
              <a:off x="4419702" y="5011677"/>
              <a:ext cx="228599" cy="4571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22" name="Rectangle 121"/>
            <p:cNvSpPr/>
            <p:nvPr/>
          </p:nvSpPr>
          <p:spPr>
            <a:xfrm>
              <a:off x="5850348" y="5013237"/>
              <a:ext cx="228600" cy="4571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sp>
        <p:nvSpPr>
          <p:cNvPr id="91" name="TextBox 90"/>
          <p:cNvSpPr txBox="1"/>
          <p:nvPr/>
        </p:nvSpPr>
        <p:spPr>
          <a:xfrm>
            <a:off x="2254076" y="5588531"/>
            <a:ext cx="835485" cy="307777"/>
          </a:xfrm>
          <a:prstGeom prst="rect">
            <a:avLst/>
          </a:prstGeom>
          <a:noFill/>
        </p:spPr>
        <p:txBody>
          <a:bodyPr wrap="none" rtlCol="0">
            <a:spAutoFit/>
          </a:bodyPr>
          <a:lstStyle/>
          <a:p>
            <a:r>
              <a:rPr lang="en-US" sz="1400" dirty="0" smtClean="0"/>
              <a:t>2500mm</a:t>
            </a:r>
            <a:endParaRPr lang="en-US" sz="1400" dirty="0"/>
          </a:p>
        </p:txBody>
      </p:sp>
      <p:cxnSp>
        <p:nvCxnSpPr>
          <p:cNvPr id="92" name="Straight Arrow Connector 91"/>
          <p:cNvCxnSpPr/>
          <p:nvPr/>
        </p:nvCxnSpPr>
        <p:spPr>
          <a:xfrm flipH="1">
            <a:off x="2291841" y="1619182"/>
            <a:ext cx="1" cy="3816598"/>
          </a:xfrm>
          <a:prstGeom prst="straightConnector1">
            <a:avLst/>
          </a:prstGeom>
          <a:ln>
            <a:headEnd type="triangle" w="lg" len="lg"/>
            <a:tailEnd type="triangle" w="lg" len="lg"/>
          </a:ln>
        </p:spPr>
        <p:style>
          <a:lnRef idx="1">
            <a:schemeClr val="dk1"/>
          </a:lnRef>
          <a:fillRef idx="0">
            <a:schemeClr val="dk1"/>
          </a:fillRef>
          <a:effectRef idx="0">
            <a:schemeClr val="dk1"/>
          </a:effectRef>
          <a:fontRef idx="minor">
            <a:schemeClr val="tx1"/>
          </a:fontRef>
        </p:style>
      </p:cxnSp>
      <p:sp>
        <p:nvSpPr>
          <p:cNvPr id="100" name="TextBox 99"/>
          <p:cNvSpPr txBox="1"/>
          <p:nvPr/>
        </p:nvSpPr>
        <p:spPr>
          <a:xfrm>
            <a:off x="2232384" y="5381693"/>
            <a:ext cx="1330301" cy="369332"/>
          </a:xfrm>
          <a:prstGeom prst="rect">
            <a:avLst/>
          </a:prstGeom>
          <a:noFill/>
          <a:ln>
            <a:noFill/>
          </a:ln>
        </p:spPr>
        <p:txBody>
          <a:bodyPr wrap="none" rtlCol="0">
            <a:spAutoFit/>
          </a:bodyPr>
          <a:lstStyle/>
          <a:p>
            <a:r>
              <a:rPr lang="en-US" dirty="0" smtClean="0"/>
              <a:t>Blind Height</a:t>
            </a:r>
            <a:endParaRPr lang="en-US" dirty="0"/>
          </a:p>
        </p:txBody>
      </p:sp>
      <p:cxnSp>
        <p:nvCxnSpPr>
          <p:cNvPr id="123" name="Straight Connector 122"/>
          <p:cNvCxnSpPr/>
          <p:nvPr/>
        </p:nvCxnSpPr>
        <p:spPr>
          <a:xfrm>
            <a:off x="1651987" y="1950917"/>
            <a:ext cx="21265" cy="307179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a:xfrm>
            <a:off x="1711803" y="1957107"/>
            <a:ext cx="51622" cy="261481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a:off x="1799942" y="1937853"/>
            <a:ext cx="50336" cy="291839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a:off x="1826497" y="1935078"/>
            <a:ext cx="51622" cy="291839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a:off x="1854256" y="1941836"/>
            <a:ext cx="39576" cy="28822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1" name="Oval 130"/>
          <p:cNvSpPr/>
          <p:nvPr/>
        </p:nvSpPr>
        <p:spPr>
          <a:xfrm>
            <a:off x="1631783" y="5019507"/>
            <a:ext cx="95021" cy="164936"/>
          </a:xfrm>
          <a:prstGeom prst="ellipse">
            <a:avLst/>
          </a:prstGeom>
          <a:solidFill>
            <a:schemeClr val="tx1">
              <a:lumMod val="50000"/>
              <a:lumOff val="50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32" name="Oval 131"/>
          <p:cNvSpPr/>
          <p:nvPr/>
        </p:nvSpPr>
        <p:spPr>
          <a:xfrm>
            <a:off x="1722852" y="4569437"/>
            <a:ext cx="81859" cy="149990"/>
          </a:xfrm>
          <a:prstGeom prst="ellipse">
            <a:avLst/>
          </a:prstGeom>
          <a:solidFill>
            <a:schemeClr val="tx1">
              <a:lumMod val="50000"/>
              <a:lumOff val="50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33" name="Oval 132"/>
          <p:cNvSpPr/>
          <p:nvPr/>
        </p:nvSpPr>
        <p:spPr>
          <a:xfrm>
            <a:off x="1817892" y="4785031"/>
            <a:ext cx="112296" cy="267598"/>
          </a:xfrm>
          <a:prstGeom prst="ellipse">
            <a:avLst/>
          </a:prstGeom>
          <a:solidFill>
            <a:schemeClr val="tx1">
              <a:lumMod val="50000"/>
              <a:lumOff val="50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nvGrpSpPr>
          <p:cNvPr id="121" name="Group 120"/>
          <p:cNvGrpSpPr/>
          <p:nvPr/>
        </p:nvGrpSpPr>
        <p:grpSpPr>
          <a:xfrm>
            <a:off x="3074063" y="1637340"/>
            <a:ext cx="1459676" cy="3799494"/>
            <a:chOff x="3466214" y="1180215"/>
            <a:chExt cx="3593805" cy="3878741"/>
          </a:xfrm>
        </p:grpSpPr>
        <p:sp>
          <p:nvSpPr>
            <p:cNvPr id="125" name="Rectangle 124"/>
            <p:cNvSpPr/>
            <p:nvPr/>
          </p:nvSpPr>
          <p:spPr>
            <a:xfrm>
              <a:off x="3505480" y="1488559"/>
              <a:ext cx="3530009" cy="3540952"/>
            </a:xfrm>
            <a:prstGeom prst="rect">
              <a:avLst/>
            </a:prstGeom>
            <a:gradFill flip="none" rotWithShape="1">
              <a:gsLst>
                <a:gs pos="0">
                  <a:schemeClr val="accent2">
                    <a:lumMod val="75000"/>
                    <a:shade val="30000"/>
                    <a:satMod val="115000"/>
                  </a:schemeClr>
                </a:gs>
                <a:gs pos="50000">
                  <a:schemeClr val="accent2">
                    <a:lumMod val="75000"/>
                    <a:shade val="67500"/>
                    <a:satMod val="115000"/>
                  </a:schemeClr>
                </a:gs>
                <a:gs pos="100000">
                  <a:schemeClr val="accent2">
                    <a:lumMod val="75000"/>
                    <a:shade val="100000"/>
                    <a:satMod val="115000"/>
                  </a:schemeClr>
                </a:gs>
              </a:gsLst>
              <a:lin ang="81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26" name="Rectangle 125"/>
            <p:cNvSpPr/>
            <p:nvPr/>
          </p:nvSpPr>
          <p:spPr>
            <a:xfrm>
              <a:off x="3466214" y="1180215"/>
              <a:ext cx="3593805" cy="308344"/>
            </a:xfrm>
            <a:prstGeom prst="rect">
              <a:avLst/>
            </a:prstGeom>
            <a:solidFill>
              <a:schemeClr val="accent2">
                <a:lumMod val="50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30" name="Rectangle 129"/>
            <p:cNvSpPr/>
            <p:nvPr/>
          </p:nvSpPr>
          <p:spPr>
            <a:xfrm>
              <a:off x="3505485" y="1506394"/>
              <a:ext cx="3530009" cy="21265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34" name="Rectangle 133"/>
            <p:cNvSpPr/>
            <p:nvPr/>
          </p:nvSpPr>
          <p:spPr>
            <a:xfrm>
              <a:off x="3505484" y="1718189"/>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35" name="Rectangle 134"/>
            <p:cNvSpPr/>
            <p:nvPr/>
          </p:nvSpPr>
          <p:spPr>
            <a:xfrm>
              <a:off x="3505483" y="1855211"/>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36" name="Rectangle 135"/>
            <p:cNvSpPr/>
            <p:nvPr/>
          </p:nvSpPr>
          <p:spPr>
            <a:xfrm>
              <a:off x="3505483" y="1993434"/>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37" name="Rectangle 136"/>
            <p:cNvSpPr/>
            <p:nvPr/>
          </p:nvSpPr>
          <p:spPr>
            <a:xfrm>
              <a:off x="3505484" y="2132169"/>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38" name="Rectangle 137"/>
            <p:cNvSpPr/>
            <p:nvPr/>
          </p:nvSpPr>
          <p:spPr>
            <a:xfrm>
              <a:off x="3505483" y="2269191"/>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39" name="Rectangle 138"/>
            <p:cNvSpPr/>
            <p:nvPr/>
          </p:nvSpPr>
          <p:spPr>
            <a:xfrm>
              <a:off x="3505483" y="2407414"/>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40" name="Rectangle 139"/>
            <p:cNvSpPr/>
            <p:nvPr/>
          </p:nvSpPr>
          <p:spPr>
            <a:xfrm>
              <a:off x="3505483" y="2544435"/>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41" name="Rectangle 140"/>
            <p:cNvSpPr/>
            <p:nvPr/>
          </p:nvSpPr>
          <p:spPr>
            <a:xfrm>
              <a:off x="3505482" y="2681457"/>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42" name="Rectangle 141"/>
            <p:cNvSpPr/>
            <p:nvPr/>
          </p:nvSpPr>
          <p:spPr>
            <a:xfrm>
              <a:off x="3505482" y="2819680"/>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43" name="Rectangle 142"/>
            <p:cNvSpPr/>
            <p:nvPr/>
          </p:nvSpPr>
          <p:spPr>
            <a:xfrm>
              <a:off x="3505483" y="2958415"/>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44" name="Rectangle 143"/>
            <p:cNvSpPr/>
            <p:nvPr/>
          </p:nvSpPr>
          <p:spPr>
            <a:xfrm>
              <a:off x="3505482" y="3095437"/>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45" name="Rectangle 144"/>
            <p:cNvSpPr/>
            <p:nvPr/>
          </p:nvSpPr>
          <p:spPr>
            <a:xfrm>
              <a:off x="3505482" y="3233660"/>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46" name="Rectangle 145"/>
            <p:cNvSpPr/>
            <p:nvPr/>
          </p:nvSpPr>
          <p:spPr>
            <a:xfrm>
              <a:off x="3505482" y="3368444"/>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47" name="Rectangle 146"/>
            <p:cNvSpPr/>
            <p:nvPr/>
          </p:nvSpPr>
          <p:spPr>
            <a:xfrm>
              <a:off x="3505481" y="3512840"/>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48" name="Rectangle 147"/>
            <p:cNvSpPr/>
            <p:nvPr/>
          </p:nvSpPr>
          <p:spPr>
            <a:xfrm>
              <a:off x="3505481" y="3651063"/>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49" name="Rectangle 148"/>
            <p:cNvSpPr/>
            <p:nvPr/>
          </p:nvSpPr>
          <p:spPr>
            <a:xfrm>
              <a:off x="3505482" y="3789798"/>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50" name="Rectangle 149"/>
            <p:cNvSpPr/>
            <p:nvPr/>
          </p:nvSpPr>
          <p:spPr>
            <a:xfrm>
              <a:off x="3505481" y="3926820"/>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51" name="Rectangle 150"/>
            <p:cNvSpPr/>
            <p:nvPr/>
          </p:nvSpPr>
          <p:spPr>
            <a:xfrm>
              <a:off x="3505481" y="4065043"/>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52" name="Rectangle 151"/>
            <p:cNvSpPr/>
            <p:nvPr/>
          </p:nvSpPr>
          <p:spPr>
            <a:xfrm>
              <a:off x="3505481" y="4202064"/>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53" name="Rectangle 152"/>
            <p:cNvSpPr/>
            <p:nvPr/>
          </p:nvSpPr>
          <p:spPr>
            <a:xfrm>
              <a:off x="3505480" y="4346460"/>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54" name="Rectangle 153"/>
            <p:cNvSpPr/>
            <p:nvPr/>
          </p:nvSpPr>
          <p:spPr>
            <a:xfrm>
              <a:off x="3505480" y="4484683"/>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55" name="Rectangle 154"/>
            <p:cNvSpPr/>
            <p:nvPr/>
          </p:nvSpPr>
          <p:spPr>
            <a:xfrm>
              <a:off x="3505481" y="4623418"/>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56" name="Rectangle 155"/>
            <p:cNvSpPr/>
            <p:nvPr/>
          </p:nvSpPr>
          <p:spPr>
            <a:xfrm>
              <a:off x="3505480" y="4760440"/>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57" name="Rectangle 156"/>
            <p:cNvSpPr/>
            <p:nvPr/>
          </p:nvSpPr>
          <p:spPr>
            <a:xfrm>
              <a:off x="3505480" y="4898663"/>
              <a:ext cx="3530009" cy="1382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58" name="Rectangle 157"/>
            <p:cNvSpPr/>
            <p:nvPr/>
          </p:nvSpPr>
          <p:spPr>
            <a:xfrm>
              <a:off x="4506837" y="1506394"/>
              <a:ext cx="117989" cy="352311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59" name="Rectangle 158"/>
            <p:cNvSpPr/>
            <p:nvPr/>
          </p:nvSpPr>
          <p:spPr>
            <a:xfrm>
              <a:off x="5901970" y="1495148"/>
              <a:ext cx="117988" cy="352311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60" name="Rectangle 159"/>
            <p:cNvSpPr/>
            <p:nvPr/>
          </p:nvSpPr>
          <p:spPr>
            <a:xfrm>
              <a:off x="4447843" y="5011677"/>
              <a:ext cx="228599" cy="4571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61" name="Rectangle 160"/>
            <p:cNvSpPr/>
            <p:nvPr/>
          </p:nvSpPr>
          <p:spPr>
            <a:xfrm>
              <a:off x="5850348" y="5013237"/>
              <a:ext cx="228600" cy="4571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sp>
        <p:nvSpPr>
          <p:cNvPr id="81" name="TextBox 80"/>
          <p:cNvSpPr txBox="1"/>
          <p:nvPr/>
        </p:nvSpPr>
        <p:spPr>
          <a:xfrm>
            <a:off x="4493473" y="2552457"/>
            <a:ext cx="763351" cy="646331"/>
          </a:xfrm>
          <a:prstGeom prst="rect">
            <a:avLst/>
          </a:prstGeom>
          <a:noFill/>
          <a:ln>
            <a:noFill/>
          </a:ln>
        </p:spPr>
        <p:txBody>
          <a:bodyPr wrap="none" rtlCol="0">
            <a:spAutoFit/>
          </a:bodyPr>
          <a:lstStyle/>
          <a:p>
            <a:r>
              <a:rPr lang="en-US" dirty="0" smtClean="0"/>
              <a:t>Blind </a:t>
            </a:r>
          </a:p>
          <a:p>
            <a:r>
              <a:rPr lang="en-US" dirty="0" smtClean="0"/>
              <a:t>Width</a:t>
            </a:r>
            <a:endParaRPr lang="en-US" dirty="0"/>
          </a:p>
        </p:txBody>
      </p:sp>
      <p:cxnSp>
        <p:nvCxnSpPr>
          <p:cNvPr id="84" name="Straight Arrow Connector 83"/>
          <p:cNvCxnSpPr/>
          <p:nvPr/>
        </p:nvCxnSpPr>
        <p:spPr>
          <a:xfrm>
            <a:off x="1572503" y="3154710"/>
            <a:ext cx="2961890" cy="0"/>
          </a:xfrm>
          <a:prstGeom prst="straightConnector1">
            <a:avLst/>
          </a:prstGeom>
          <a:ln>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89" name="TextBox 88"/>
          <p:cNvSpPr txBox="1"/>
          <p:nvPr/>
        </p:nvSpPr>
        <p:spPr>
          <a:xfrm>
            <a:off x="4496456" y="3134052"/>
            <a:ext cx="1125629" cy="523220"/>
          </a:xfrm>
          <a:prstGeom prst="rect">
            <a:avLst/>
          </a:prstGeom>
          <a:noFill/>
          <a:ln>
            <a:noFill/>
          </a:ln>
        </p:spPr>
        <p:txBody>
          <a:bodyPr wrap="none" rtlCol="0">
            <a:spAutoFit/>
          </a:bodyPr>
          <a:lstStyle/>
          <a:p>
            <a:r>
              <a:rPr lang="en-US" sz="1400" dirty="0" smtClean="0"/>
              <a:t>757mm</a:t>
            </a:r>
          </a:p>
          <a:p>
            <a:r>
              <a:rPr lang="en-US" sz="1400" dirty="0" smtClean="0"/>
              <a:t>(1515mm÷2)</a:t>
            </a:r>
            <a:endParaRPr lang="en-US" sz="1400" dirty="0"/>
          </a:p>
        </p:txBody>
      </p:sp>
      <p:cxnSp>
        <p:nvCxnSpPr>
          <p:cNvPr id="162" name="Straight Connector 161"/>
          <p:cNvCxnSpPr/>
          <p:nvPr/>
        </p:nvCxnSpPr>
        <p:spPr>
          <a:xfrm>
            <a:off x="4162941" y="1952792"/>
            <a:ext cx="50336" cy="291839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a:xfrm>
            <a:off x="4189496" y="1950017"/>
            <a:ext cx="51622" cy="291839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a:xfrm>
            <a:off x="4217255" y="1956775"/>
            <a:ext cx="39576" cy="28822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5" name="Oval 164"/>
          <p:cNvSpPr/>
          <p:nvPr/>
        </p:nvSpPr>
        <p:spPr>
          <a:xfrm>
            <a:off x="4180891" y="4799970"/>
            <a:ext cx="112296" cy="267598"/>
          </a:xfrm>
          <a:prstGeom prst="ellipse">
            <a:avLst/>
          </a:prstGeom>
          <a:solidFill>
            <a:schemeClr val="tx1">
              <a:lumMod val="50000"/>
              <a:lumOff val="50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cxnSp>
        <p:nvCxnSpPr>
          <p:cNvPr id="166" name="Straight Connector 165"/>
          <p:cNvCxnSpPr/>
          <p:nvPr/>
        </p:nvCxnSpPr>
        <p:spPr>
          <a:xfrm>
            <a:off x="4346527" y="1950917"/>
            <a:ext cx="21265" cy="307179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a:xfrm>
            <a:off x="4406343" y="1957107"/>
            <a:ext cx="51622" cy="261481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8" name="Oval 167"/>
          <p:cNvSpPr/>
          <p:nvPr/>
        </p:nvSpPr>
        <p:spPr>
          <a:xfrm>
            <a:off x="4326323" y="5019507"/>
            <a:ext cx="95021" cy="164936"/>
          </a:xfrm>
          <a:prstGeom prst="ellipse">
            <a:avLst/>
          </a:prstGeom>
          <a:solidFill>
            <a:schemeClr val="tx1">
              <a:lumMod val="50000"/>
              <a:lumOff val="50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69" name="Oval 168"/>
          <p:cNvSpPr/>
          <p:nvPr/>
        </p:nvSpPr>
        <p:spPr>
          <a:xfrm>
            <a:off x="4417392" y="4569437"/>
            <a:ext cx="81859" cy="149990"/>
          </a:xfrm>
          <a:prstGeom prst="ellipse">
            <a:avLst/>
          </a:prstGeom>
          <a:solidFill>
            <a:schemeClr val="tx1">
              <a:lumMod val="50000"/>
              <a:lumOff val="50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nvGrpSpPr>
          <p:cNvPr id="170" name="Group 169"/>
          <p:cNvGrpSpPr/>
          <p:nvPr/>
        </p:nvGrpSpPr>
        <p:grpSpPr>
          <a:xfrm flipH="1">
            <a:off x="7535342" y="1607010"/>
            <a:ext cx="1470432" cy="3812744"/>
            <a:chOff x="2824448" y="832514"/>
            <a:chExt cx="3890252" cy="4314413"/>
          </a:xfrm>
        </p:grpSpPr>
        <p:sp>
          <p:nvSpPr>
            <p:cNvPr id="171" name="Oval 170"/>
            <p:cNvSpPr/>
            <p:nvPr/>
          </p:nvSpPr>
          <p:spPr>
            <a:xfrm>
              <a:off x="6564570" y="1023582"/>
              <a:ext cx="150130" cy="3780429"/>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72" name="Can 171"/>
            <p:cNvSpPr/>
            <p:nvPr/>
          </p:nvSpPr>
          <p:spPr>
            <a:xfrm rot="5400000">
              <a:off x="4674358" y="-784746"/>
              <a:ext cx="232012" cy="3848669"/>
            </a:xfrm>
            <a:prstGeom prst="can">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73" name="Can 172"/>
            <p:cNvSpPr/>
            <p:nvPr/>
          </p:nvSpPr>
          <p:spPr>
            <a:xfrm rot="5400000">
              <a:off x="6509982" y="1050878"/>
              <a:ext cx="232012" cy="177421"/>
            </a:xfrm>
            <a:prstGeom prst="can">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74" name="Rectangle 173"/>
            <p:cNvSpPr/>
            <p:nvPr/>
          </p:nvSpPr>
          <p:spPr>
            <a:xfrm>
              <a:off x="2934267" y="1255595"/>
              <a:ext cx="3562065" cy="3780429"/>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62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75" name="Cube 174"/>
            <p:cNvSpPr/>
            <p:nvPr/>
          </p:nvSpPr>
          <p:spPr>
            <a:xfrm>
              <a:off x="2866029" y="832514"/>
              <a:ext cx="3848669" cy="116006"/>
            </a:xfrm>
            <a:prstGeom prst="cub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cxnSp>
          <p:nvCxnSpPr>
            <p:cNvPr id="176" name="Straight Connector 175"/>
            <p:cNvCxnSpPr/>
            <p:nvPr/>
          </p:nvCxnSpPr>
          <p:spPr>
            <a:xfrm>
              <a:off x="6706153" y="893805"/>
              <a:ext cx="0" cy="24578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a:off x="2866029" y="893805"/>
              <a:ext cx="0" cy="24578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78" name="Rectangle 177"/>
            <p:cNvSpPr/>
            <p:nvPr/>
          </p:nvSpPr>
          <p:spPr>
            <a:xfrm>
              <a:off x="2866029" y="4973652"/>
              <a:ext cx="3671248" cy="16237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79" name="Rectangle 178"/>
            <p:cNvSpPr/>
            <p:nvPr/>
          </p:nvSpPr>
          <p:spPr>
            <a:xfrm>
              <a:off x="6507112" y="4962747"/>
              <a:ext cx="83162" cy="18418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80" name="Rectangle 179"/>
            <p:cNvSpPr/>
            <p:nvPr/>
          </p:nvSpPr>
          <p:spPr>
            <a:xfrm>
              <a:off x="2824448" y="4960388"/>
              <a:ext cx="83162" cy="18418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cxnSp>
        <p:nvCxnSpPr>
          <p:cNvPr id="119" name="Straight Arrow Connector 118"/>
          <p:cNvCxnSpPr/>
          <p:nvPr/>
        </p:nvCxnSpPr>
        <p:spPr>
          <a:xfrm flipH="1">
            <a:off x="8252442" y="1619182"/>
            <a:ext cx="1" cy="3816598"/>
          </a:xfrm>
          <a:prstGeom prst="straightConnector1">
            <a:avLst/>
          </a:prstGeom>
          <a:ln>
            <a:headEnd type="triangle" w="lg" len="lg"/>
            <a:tailEnd type="triangle" w="lg" len="lg"/>
          </a:ln>
        </p:spPr>
        <p:style>
          <a:lnRef idx="1">
            <a:schemeClr val="dk1"/>
          </a:lnRef>
          <a:fillRef idx="0">
            <a:schemeClr val="dk1"/>
          </a:fillRef>
          <a:effectRef idx="0">
            <a:schemeClr val="dk1"/>
          </a:effectRef>
          <a:fontRef idx="minor">
            <a:schemeClr val="tx1"/>
          </a:fontRef>
        </p:style>
      </p:cxnSp>
      <p:cxnSp>
        <p:nvCxnSpPr>
          <p:cNvPr id="116" name="Straight Arrow Connector 115"/>
          <p:cNvCxnSpPr/>
          <p:nvPr/>
        </p:nvCxnSpPr>
        <p:spPr>
          <a:xfrm>
            <a:off x="7533104" y="3154710"/>
            <a:ext cx="2961890" cy="0"/>
          </a:xfrm>
          <a:prstGeom prst="straightConnector1">
            <a:avLst/>
          </a:prstGeom>
          <a:ln>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181" name="TextBox 180"/>
          <p:cNvSpPr txBox="1"/>
          <p:nvPr/>
        </p:nvSpPr>
        <p:spPr>
          <a:xfrm>
            <a:off x="1524891" y="1085493"/>
            <a:ext cx="3291669" cy="369332"/>
          </a:xfrm>
          <a:prstGeom prst="rect">
            <a:avLst/>
          </a:prstGeom>
          <a:noFill/>
        </p:spPr>
        <p:txBody>
          <a:bodyPr wrap="square" rtlCol="0">
            <a:spAutoFit/>
          </a:bodyPr>
          <a:lstStyle/>
          <a:p>
            <a:r>
              <a:rPr lang="en-US" dirty="0"/>
              <a:t>2</a:t>
            </a:r>
            <a:r>
              <a:rPr lang="en-US" dirty="0" smtClean="0"/>
              <a:t> Venetian Blinds for 2 Panels</a:t>
            </a:r>
            <a:endParaRPr lang="en-SG" dirty="0"/>
          </a:p>
        </p:txBody>
      </p:sp>
      <p:sp>
        <p:nvSpPr>
          <p:cNvPr id="182" name="TextBox 181"/>
          <p:cNvSpPr txBox="1"/>
          <p:nvPr/>
        </p:nvSpPr>
        <p:spPr>
          <a:xfrm>
            <a:off x="7521997" y="1080689"/>
            <a:ext cx="2706172" cy="369332"/>
          </a:xfrm>
          <a:prstGeom prst="rect">
            <a:avLst/>
          </a:prstGeom>
          <a:noFill/>
        </p:spPr>
        <p:txBody>
          <a:bodyPr wrap="square" rtlCol="0">
            <a:spAutoFit/>
          </a:bodyPr>
          <a:lstStyle/>
          <a:p>
            <a:r>
              <a:rPr lang="en-US" dirty="0"/>
              <a:t>2</a:t>
            </a:r>
            <a:r>
              <a:rPr lang="en-US" dirty="0" smtClean="0"/>
              <a:t> Roller Blinds for 2 Panels</a:t>
            </a:r>
            <a:endParaRPr lang="en-SG" dirty="0"/>
          </a:p>
        </p:txBody>
      </p:sp>
      <p:sp>
        <p:nvSpPr>
          <p:cNvPr id="183" name="TextBox 182"/>
          <p:cNvSpPr txBox="1"/>
          <p:nvPr/>
        </p:nvSpPr>
        <p:spPr>
          <a:xfrm>
            <a:off x="2780478" y="159661"/>
            <a:ext cx="6824048" cy="830997"/>
          </a:xfrm>
          <a:prstGeom prst="rect">
            <a:avLst/>
          </a:prstGeom>
          <a:noFill/>
        </p:spPr>
        <p:txBody>
          <a:bodyPr wrap="none" rtlCol="0">
            <a:spAutoFit/>
          </a:bodyPr>
          <a:lstStyle/>
          <a:p>
            <a:pPr algn="ctr"/>
            <a:r>
              <a:rPr lang="en-US" sz="2400" i="1" u="sng" dirty="0" smtClean="0"/>
              <a:t>For </a:t>
            </a:r>
            <a:r>
              <a:rPr lang="en-US" sz="2400" b="1" i="1" u="sng" dirty="0" smtClean="0">
                <a:solidFill>
                  <a:srgbClr val="FF0000"/>
                </a:solidFill>
              </a:rPr>
              <a:t>Wall-to-wall</a:t>
            </a:r>
            <a:r>
              <a:rPr lang="en-US" sz="2400" i="1" u="sng" dirty="0" smtClean="0"/>
              <a:t> Windows</a:t>
            </a:r>
          </a:p>
          <a:p>
            <a:r>
              <a:rPr lang="en-US" sz="2400" i="1" dirty="0" smtClean="0"/>
              <a:t>(When there are no space between wall and window)</a:t>
            </a:r>
            <a:endParaRPr lang="en-US" sz="2400" i="1" dirty="0"/>
          </a:p>
        </p:txBody>
      </p:sp>
    </p:spTree>
    <p:extLst>
      <p:ext uri="{BB962C8B-B14F-4D97-AF65-F5344CB8AC3E}">
        <p14:creationId xmlns:p14="http://schemas.microsoft.com/office/powerpoint/2010/main" val="31396794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80478" y="159661"/>
            <a:ext cx="6824048" cy="830997"/>
          </a:xfrm>
          <a:prstGeom prst="rect">
            <a:avLst/>
          </a:prstGeom>
          <a:noFill/>
        </p:spPr>
        <p:txBody>
          <a:bodyPr wrap="none" rtlCol="0">
            <a:spAutoFit/>
          </a:bodyPr>
          <a:lstStyle/>
          <a:p>
            <a:pPr algn="ctr"/>
            <a:r>
              <a:rPr lang="en-US" sz="2400" i="1" u="sng" dirty="0" smtClean="0"/>
              <a:t>For </a:t>
            </a:r>
            <a:r>
              <a:rPr lang="en-US" sz="2400" b="1" i="1" u="sng" dirty="0" smtClean="0">
                <a:solidFill>
                  <a:srgbClr val="FF0000"/>
                </a:solidFill>
              </a:rPr>
              <a:t>Wall-to-wall</a:t>
            </a:r>
            <a:r>
              <a:rPr lang="en-US" sz="2400" i="1" u="sng" dirty="0" smtClean="0"/>
              <a:t> Windows</a:t>
            </a:r>
          </a:p>
          <a:p>
            <a:r>
              <a:rPr lang="en-US" sz="2400" i="1" dirty="0" smtClean="0"/>
              <a:t>(When there are no space between wall and window)</a:t>
            </a:r>
            <a:endParaRPr lang="en-US" sz="2400" i="1" dirty="0"/>
          </a:p>
        </p:txBody>
      </p:sp>
      <p:sp>
        <p:nvSpPr>
          <p:cNvPr id="6" name="Rectangle 5"/>
          <p:cNvSpPr/>
          <p:nvPr/>
        </p:nvSpPr>
        <p:spPr>
          <a:xfrm>
            <a:off x="1002972" y="2123742"/>
            <a:ext cx="2899656" cy="318202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7" name="Rectangle 6"/>
          <p:cNvSpPr/>
          <p:nvPr/>
        </p:nvSpPr>
        <p:spPr>
          <a:xfrm>
            <a:off x="1013229" y="2112335"/>
            <a:ext cx="1452799" cy="3193432"/>
          </a:xfrm>
          <a:prstGeom prst="rect">
            <a:avLst/>
          </a:prstGeom>
          <a:noFill/>
          <a:ln w="762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8" name="Rectangle 7"/>
          <p:cNvSpPr/>
          <p:nvPr/>
        </p:nvSpPr>
        <p:spPr>
          <a:xfrm>
            <a:off x="2473364" y="2112335"/>
            <a:ext cx="1460135" cy="3193432"/>
          </a:xfrm>
          <a:prstGeom prst="rect">
            <a:avLst/>
          </a:prstGeom>
          <a:noFill/>
          <a:ln w="762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0" name="TextBox 9"/>
          <p:cNvSpPr txBox="1"/>
          <p:nvPr/>
        </p:nvSpPr>
        <p:spPr>
          <a:xfrm>
            <a:off x="3382614" y="2188530"/>
            <a:ext cx="520014" cy="369332"/>
          </a:xfrm>
          <a:prstGeom prst="rect">
            <a:avLst/>
          </a:prstGeom>
          <a:noFill/>
          <a:ln>
            <a:noFill/>
          </a:ln>
        </p:spPr>
        <p:txBody>
          <a:bodyPr wrap="none" rtlCol="0">
            <a:spAutoFit/>
          </a:bodyPr>
          <a:lstStyle/>
          <a:p>
            <a:r>
              <a:rPr lang="en-US" dirty="0" smtClean="0"/>
              <a:t>Top</a:t>
            </a:r>
            <a:endParaRPr lang="en-US" dirty="0"/>
          </a:p>
        </p:txBody>
      </p:sp>
      <p:sp>
        <p:nvSpPr>
          <p:cNvPr id="11" name="TextBox 10"/>
          <p:cNvSpPr txBox="1"/>
          <p:nvPr/>
        </p:nvSpPr>
        <p:spPr>
          <a:xfrm>
            <a:off x="3079457" y="3017517"/>
            <a:ext cx="846707" cy="369332"/>
          </a:xfrm>
          <a:prstGeom prst="rect">
            <a:avLst/>
          </a:prstGeom>
          <a:noFill/>
          <a:ln>
            <a:noFill/>
          </a:ln>
        </p:spPr>
        <p:txBody>
          <a:bodyPr wrap="none" rtlCol="0">
            <a:spAutoFit/>
          </a:bodyPr>
          <a:lstStyle/>
          <a:p>
            <a:r>
              <a:rPr lang="en-US" dirty="0" smtClean="0"/>
              <a:t>Middle</a:t>
            </a:r>
            <a:endParaRPr lang="en-US" dirty="0"/>
          </a:p>
        </p:txBody>
      </p:sp>
      <p:sp>
        <p:nvSpPr>
          <p:cNvPr id="12" name="TextBox 11"/>
          <p:cNvSpPr txBox="1"/>
          <p:nvPr/>
        </p:nvSpPr>
        <p:spPr>
          <a:xfrm>
            <a:off x="3029149" y="3899993"/>
            <a:ext cx="886076" cy="369332"/>
          </a:xfrm>
          <a:prstGeom prst="rect">
            <a:avLst/>
          </a:prstGeom>
          <a:noFill/>
          <a:ln>
            <a:noFill/>
          </a:ln>
        </p:spPr>
        <p:txBody>
          <a:bodyPr wrap="none" rtlCol="0">
            <a:spAutoFit/>
          </a:bodyPr>
          <a:lstStyle/>
          <a:p>
            <a:r>
              <a:rPr lang="en-US" dirty="0" smtClean="0"/>
              <a:t>Bottom</a:t>
            </a:r>
            <a:endParaRPr lang="en-US" dirty="0"/>
          </a:p>
        </p:txBody>
      </p:sp>
      <p:sp>
        <p:nvSpPr>
          <p:cNvPr id="13" name="TextBox 12"/>
          <p:cNvSpPr txBox="1"/>
          <p:nvPr/>
        </p:nvSpPr>
        <p:spPr>
          <a:xfrm>
            <a:off x="3129664" y="2421993"/>
            <a:ext cx="835485" cy="307777"/>
          </a:xfrm>
          <a:prstGeom prst="rect">
            <a:avLst/>
          </a:prstGeom>
          <a:noFill/>
          <a:ln>
            <a:noFill/>
          </a:ln>
        </p:spPr>
        <p:txBody>
          <a:bodyPr wrap="none" rtlCol="0">
            <a:spAutoFit/>
          </a:bodyPr>
          <a:lstStyle/>
          <a:p>
            <a:r>
              <a:rPr lang="en-US" sz="1400" dirty="0" smtClean="0"/>
              <a:t>1520mm</a:t>
            </a:r>
            <a:endParaRPr lang="en-US" sz="1400" dirty="0"/>
          </a:p>
        </p:txBody>
      </p:sp>
      <p:cxnSp>
        <p:nvCxnSpPr>
          <p:cNvPr id="14" name="Straight Arrow Connector 13"/>
          <p:cNvCxnSpPr/>
          <p:nvPr/>
        </p:nvCxnSpPr>
        <p:spPr>
          <a:xfrm>
            <a:off x="1014455" y="2256527"/>
            <a:ext cx="2900770" cy="0"/>
          </a:xfrm>
          <a:prstGeom prst="straightConnector1">
            <a:avLst/>
          </a:prstGeom>
          <a:ln>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1019727" y="3318635"/>
            <a:ext cx="2906437" cy="0"/>
          </a:xfrm>
          <a:prstGeom prst="straightConnector1">
            <a:avLst/>
          </a:prstGeom>
          <a:ln>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1014455" y="4371641"/>
            <a:ext cx="2911709" cy="0"/>
          </a:xfrm>
          <a:prstGeom prst="straightConnector1">
            <a:avLst/>
          </a:prstGeom>
          <a:ln>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grpSp>
        <p:nvGrpSpPr>
          <p:cNvPr id="17" name="Group 16"/>
          <p:cNvGrpSpPr/>
          <p:nvPr/>
        </p:nvGrpSpPr>
        <p:grpSpPr>
          <a:xfrm>
            <a:off x="2435576" y="5947825"/>
            <a:ext cx="1237735" cy="276999"/>
            <a:chOff x="2971800" y="5199742"/>
            <a:chExt cx="1237735" cy="276999"/>
          </a:xfrm>
        </p:grpSpPr>
        <p:sp>
          <p:nvSpPr>
            <p:cNvPr id="18" name="Rectangle 17"/>
            <p:cNvSpPr/>
            <p:nvPr/>
          </p:nvSpPr>
          <p:spPr>
            <a:xfrm>
              <a:off x="2971800" y="5285855"/>
              <a:ext cx="104775" cy="104775"/>
            </a:xfrm>
            <a:prstGeom prst="rect">
              <a:avLst/>
            </a:prstGeom>
            <a:solidFill>
              <a:schemeClr val="accent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3071595" y="5199742"/>
              <a:ext cx="1137940" cy="276999"/>
            </a:xfrm>
            <a:prstGeom prst="rect">
              <a:avLst/>
            </a:prstGeom>
            <a:noFill/>
            <a:ln>
              <a:noFill/>
            </a:ln>
          </p:spPr>
          <p:txBody>
            <a:bodyPr wrap="none" rtlCol="0">
              <a:spAutoFit/>
            </a:bodyPr>
            <a:lstStyle/>
            <a:p>
              <a:r>
                <a:rPr lang="en-US" sz="1200" dirty="0" smtClean="0"/>
                <a:t>Window Frame</a:t>
              </a:r>
              <a:endParaRPr lang="en-US" sz="1200" dirty="0"/>
            </a:p>
          </p:txBody>
        </p:sp>
      </p:grpSp>
      <p:sp>
        <p:nvSpPr>
          <p:cNvPr id="20" name="TextBox 19"/>
          <p:cNvSpPr txBox="1"/>
          <p:nvPr/>
        </p:nvSpPr>
        <p:spPr>
          <a:xfrm>
            <a:off x="3119696" y="3285235"/>
            <a:ext cx="835485" cy="307777"/>
          </a:xfrm>
          <a:prstGeom prst="rect">
            <a:avLst/>
          </a:prstGeom>
          <a:noFill/>
          <a:ln>
            <a:noFill/>
          </a:ln>
        </p:spPr>
        <p:txBody>
          <a:bodyPr wrap="none" rtlCol="0">
            <a:spAutoFit/>
          </a:bodyPr>
          <a:lstStyle/>
          <a:p>
            <a:r>
              <a:rPr lang="en-US" sz="1400" dirty="0" smtClean="0"/>
              <a:t>1520mm</a:t>
            </a:r>
            <a:endParaRPr lang="en-US" sz="1400" dirty="0"/>
          </a:p>
        </p:txBody>
      </p:sp>
      <p:sp>
        <p:nvSpPr>
          <p:cNvPr id="21" name="TextBox 20"/>
          <p:cNvSpPr txBox="1"/>
          <p:nvPr/>
        </p:nvSpPr>
        <p:spPr>
          <a:xfrm>
            <a:off x="3054444" y="4141179"/>
            <a:ext cx="835485" cy="307777"/>
          </a:xfrm>
          <a:prstGeom prst="rect">
            <a:avLst/>
          </a:prstGeom>
          <a:noFill/>
          <a:ln>
            <a:noFill/>
          </a:ln>
        </p:spPr>
        <p:txBody>
          <a:bodyPr wrap="none" rtlCol="0">
            <a:spAutoFit/>
          </a:bodyPr>
          <a:lstStyle/>
          <a:p>
            <a:r>
              <a:rPr lang="en-US" sz="1400" dirty="0" smtClean="0"/>
              <a:t>1520mm</a:t>
            </a:r>
            <a:endParaRPr lang="en-US" sz="1400" dirty="0"/>
          </a:p>
        </p:txBody>
      </p:sp>
      <p:sp>
        <p:nvSpPr>
          <p:cNvPr id="22" name="TextBox 21"/>
          <p:cNvSpPr txBox="1"/>
          <p:nvPr/>
        </p:nvSpPr>
        <p:spPr>
          <a:xfrm>
            <a:off x="1543866" y="5009397"/>
            <a:ext cx="835485" cy="307777"/>
          </a:xfrm>
          <a:prstGeom prst="rect">
            <a:avLst/>
          </a:prstGeom>
          <a:noFill/>
        </p:spPr>
        <p:txBody>
          <a:bodyPr wrap="none" rtlCol="0">
            <a:spAutoFit/>
          </a:bodyPr>
          <a:lstStyle/>
          <a:p>
            <a:r>
              <a:rPr lang="en-US" sz="1400" dirty="0" smtClean="0"/>
              <a:t>2300mm</a:t>
            </a:r>
            <a:endParaRPr lang="en-US" sz="1400" dirty="0"/>
          </a:p>
        </p:txBody>
      </p:sp>
      <p:cxnSp>
        <p:nvCxnSpPr>
          <p:cNvPr id="23" name="Straight Arrow Connector 22"/>
          <p:cNvCxnSpPr/>
          <p:nvPr/>
        </p:nvCxnSpPr>
        <p:spPr>
          <a:xfrm flipH="1">
            <a:off x="1556463" y="2136088"/>
            <a:ext cx="1" cy="3169679"/>
          </a:xfrm>
          <a:prstGeom prst="straightConnector1">
            <a:avLst/>
          </a:prstGeom>
          <a:ln>
            <a:headEnd type="triangle" w="lg" len="lg"/>
            <a:tailEnd type="triangle" w="lg" len="lg"/>
          </a:ln>
        </p:spPr>
        <p:style>
          <a:lnRef idx="1">
            <a:schemeClr val="dk1"/>
          </a:lnRef>
          <a:fillRef idx="0">
            <a:schemeClr val="dk1"/>
          </a:fillRef>
          <a:effectRef idx="0">
            <a:schemeClr val="dk1"/>
          </a:effectRef>
          <a:fontRef idx="minor">
            <a:schemeClr val="tx1"/>
          </a:fontRef>
        </p:style>
      </p:cxnSp>
      <p:sp>
        <p:nvSpPr>
          <p:cNvPr id="28" name="TextBox 27"/>
          <p:cNvSpPr txBox="1"/>
          <p:nvPr/>
        </p:nvSpPr>
        <p:spPr>
          <a:xfrm>
            <a:off x="4589799" y="1192677"/>
            <a:ext cx="7345940" cy="4893647"/>
          </a:xfrm>
          <a:prstGeom prst="rect">
            <a:avLst/>
          </a:prstGeom>
          <a:noFill/>
        </p:spPr>
        <p:txBody>
          <a:bodyPr wrap="square" rtlCol="0">
            <a:spAutoFit/>
          </a:bodyPr>
          <a:lstStyle/>
          <a:p>
            <a:r>
              <a:rPr lang="en-US" sz="1600" b="1" dirty="0" smtClean="0"/>
              <a:t>Additional Notes for Measurements within a Frame:</a:t>
            </a:r>
          </a:p>
          <a:p>
            <a:r>
              <a:rPr lang="en-US" sz="1600" dirty="0" smtClean="0"/>
              <a:t>Measurement for blinds WITHIN frame is similar to measuring wall-to-wall windows.</a:t>
            </a:r>
          </a:p>
          <a:p>
            <a:endParaRPr lang="en-US" sz="1400" dirty="0" smtClean="0"/>
          </a:p>
          <a:p>
            <a:r>
              <a:rPr lang="en-US" sz="1400" u="sng" dirty="0" smtClean="0"/>
              <a:t>Width Measurements:</a:t>
            </a:r>
          </a:p>
          <a:p>
            <a:r>
              <a:rPr lang="en-US" sz="1400" dirty="0" smtClean="0"/>
              <a:t>Deduct 5mm from measured width</a:t>
            </a:r>
          </a:p>
          <a:p>
            <a:r>
              <a:rPr lang="en-US" sz="1400" dirty="0" smtClean="0"/>
              <a:t>(</a:t>
            </a:r>
            <a:r>
              <a:rPr lang="en-US" sz="1400" dirty="0" err="1" smtClean="0"/>
              <a:t>eg</a:t>
            </a:r>
            <a:r>
              <a:rPr lang="en-US" sz="1400" dirty="0" smtClean="0"/>
              <a:t> 1520mm – 5mm = 1515mm)</a:t>
            </a:r>
          </a:p>
          <a:p>
            <a:endParaRPr lang="en-US" sz="1400" u="sng" dirty="0"/>
          </a:p>
          <a:p>
            <a:r>
              <a:rPr lang="en-US" sz="1400" u="sng" dirty="0" smtClean="0"/>
              <a:t>Height Measurements:</a:t>
            </a:r>
          </a:p>
          <a:p>
            <a:r>
              <a:rPr lang="en-US" sz="1400" dirty="0" smtClean="0"/>
              <a:t>For Venetian Blinds, </a:t>
            </a:r>
          </a:p>
          <a:p>
            <a:r>
              <a:rPr lang="en-US" sz="1400" dirty="0" smtClean="0"/>
              <a:t>Deduct around 16mm from measured height.</a:t>
            </a:r>
          </a:p>
          <a:p>
            <a:r>
              <a:rPr lang="en-US" sz="1400" dirty="0" smtClean="0"/>
              <a:t>(Allowance for tilting of Venetian Blinds)</a:t>
            </a:r>
          </a:p>
          <a:p>
            <a:r>
              <a:rPr lang="en-US" sz="1400" dirty="0" smtClean="0"/>
              <a:t>(</a:t>
            </a:r>
            <a:r>
              <a:rPr lang="en-US" sz="1400" dirty="0" err="1" smtClean="0"/>
              <a:t>eg</a:t>
            </a:r>
            <a:r>
              <a:rPr lang="en-US" sz="1400" dirty="0" smtClean="0"/>
              <a:t> 2300mm – 16mm = 2284mm)</a:t>
            </a:r>
          </a:p>
          <a:p>
            <a:endParaRPr lang="en-US" sz="1400" dirty="0"/>
          </a:p>
          <a:p>
            <a:r>
              <a:rPr lang="en-US" sz="1400" dirty="0" smtClean="0"/>
              <a:t>For other types of blinds, </a:t>
            </a:r>
          </a:p>
          <a:p>
            <a:r>
              <a:rPr lang="en-US" sz="1400" dirty="0" smtClean="0"/>
              <a:t>Deductions for Height are not needed.</a:t>
            </a:r>
          </a:p>
          <a:p>
            <a:endParaRPr lang="en-US" sz="1400" dirty="0"/>
          </a:p>
          <a:p>
            <a:r>
              <a:rPr lang="en-US" sz="1400" u="sng" dirty="0" smtClean="0"/>
              <a:t>Other Considerations:</a:t>
            </a:r>
          </a:p>
          <a:p>
            <a:r>
              <a:rPr lang="en-US" sz="1400" dirty="0" smtClean="0"/>
              <a:t>Take note of any other protruding objects within the frame that may hinder the operation of the blinds (</a:t>
            </a:r>
            <a:r>
              <a:rPr lang="en-US" sz="1400" dirty="0" err="1" smtClean="0"/>
              <a:t>eg</a:t>
            </a:r>
            <a:r>
              <a:rPr lang="en-US" sz="1400" dirty="0"/>
              <a:t> </a:t>
            </a:r>
            <a:r>
              <a:rPr lang="en-US" sz="1400" dirty="0" smtClean="0"/>
              <a:t>mullions). In the event that there are protruding mullions within the frame, the measurements of the width should be from frame to mullion, and then from the mullion to the other side of the frame. </a:t>
            </a:r>
            <a:endParaRPr lang="en-US" sz="1400" dirty="0"/>
          </a:p>
          <a:p>
            <a:endParaRPr lang="en-US" sz="1400" dirty="0"/>
          </a:p>
        </p:txBody>
      </p:sp>
      <p:sp>
        <p:nvSpPr>
          <p:cNvPr id="42" name="Trapezoid 41"/>
          <p:cNvSpPr/>
          <p:nvPr/>
        </p:nvSpPr>
        <p:spPr>
          <a:xfrm rot="10800000">
            <a:off x="743119" y="1769286"/>
            <a:ext cx="3472615" cy="364960"/>
          </a:xfrm>
          <a:prstGeom prst="trapezoid">
            <a:avLst>
              <a:gd name="adj" fmla="val 82453"/>
            </a:avLst>
          </a:prstGeom>
          <a:solidFill>
            <a:schemeClr val="accent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43" name="Trapezoid 42"/>
          <p:cNvSpPr/>
          <p:nvPr/>
        </p:nvSpPr>
        <p:spPr>
          <a:xfrm rot="16200000">
            <a:off x="2146291" y="3549157"/>
            <a:ext cx="3849317" cy="289571"/>
          </a:xfrm>
          <a:prstGeom prst="trapezoid">
            <a:avLst>
              <a:gd name="adj" fmla="val 115731"/>
            </a:avLst>
          </a:prstGeom>
          <a:solidFill>
            <a:schemeClr val="accent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44" name="Trapezoid 43"/>
          <p:cNvSpPr/>
          <p:nvPr/>
        </p:nvSpPr>
        <p:spPr>
          <a:xfrm rot="5400000">
            <a:off x="-1027085" y="3549353"/>
            <a:ext cx="3827677" cy="289571"/>
          </a:xfrm>
          <a:prstGeom prst="trapezoid">
            <a:avLst>
              <a:gd name="adj" fmla="val 119535"/>
            </a:avLst>
          </a:prstGeom>
          <a:solidFill>
            <a:schemeClr val="accent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41" name="Trapezoid 40"/>
          <p:cNvSpPr/>
          <p:nvPr/>
        </p:nvSpPr>
        <p:spPr>
          <a:xfrm>
            <a:off x="730952" y="5292492"/>
            <a:ext cx="3473766" cy="304466"/>
          </a:xfrm>
          <a:prstGeom prst="trapezoid">
            <a:avLst>
              <a:gd name="adj" fmla="val 87512"/>
            </a:avLst>
          </a:prstGeom>
          <a:solidFill>
            <a:schemeClr val="accent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Tree>
    <p:extLst>
      <p:ext uri="{BB962C8B-B14F-4D97-AF65-F5344CB8AC3E}">
        <p14:creationId xmlns:p14="http://schemas.microsoft.com/office/powerpoint/2010/main" val="28635848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1260</TotalTime>
  <Words>852</Words>
  <Application>Microsoft Office PowerPoint</Application>
  <PresentationFormat>Widescreen</PresentationFormat>
  <Paragraphs>223</Paragraphs>
  <Slides>10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Adobe Caslon Pro Bold</vt:lpstr>
      <vt:lpstr>Adobe Garamond Pro</vt:lpstr>
      <vt:lpstr>Aharoni</vt:lpstr>
      <vt:lpstr>Algerian</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Jackson PC B</cp:lastModifiedBy>
  <cp:revision>81</cp:revision>
  <dcterms:created xsi:type="dcterms:W3CDTF">2017-06-08T01:43:07Z</dcterms:created>
  <dcterms:modified xsi:type="dcterms:W3CDTF">2017-10-03T02:31:39Z</dcterms:modified>
</cp:coreProperties>
</file>